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2" r:id="rId1"/>
  </p:sldMasterIdLst>
  <p:notesMasterIdLst>
    <p:notesMasterId r:id="rId49"/>
  </p:notesMasterIdLst>
  <p:sldIdLst>
    <p:sldId id="256" r:id="rId2"/>
    <p:sldId id="257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39" r:id="rId37"/>
    <p:sldId id="340" r:id="rId38"/>
    <p:sldId id="341" r:id="rId39"/>
    <p:sldId id="342" r:id="rId40"/>
    <p:sldId id="343" r:id="rId41"/>
    <p:sldId id="344" r:id="rId42"/>
    <p:sldId id="345" r:id="rId43"/>
    <p:sldId id="346" r:id="rId44"/>
    <p:sldId id="347" r:id="rId45"/>
    <p:sldId id="348" r:id="rId46"/>
    <p:sldId id="349" r:id="rId47"/>
    <p:sldId id="350" r:id="rId4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14" autoAdjust="0"/>
    <p:restoredTop sz="94660"/>
  </p:normalViewPr>
  <p:slideViewPr>
    <p:cSldViewPr>
      <p:cViewPr varScale="1">
        <p:scale>
          <a:sx n="109" d="100"/>
          <a:sy n="109" d="100"/>
        </p:scale>
        <p:origin x="169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D52F7-6E05-4307-A9E4-C9557AE947B6}" type="datetimeFigureOut">
              <a:rPr lang="zh-CN" altLang="en-US" smtClean="0"/>
              <a:t>2018/8/31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0A571-111C-404B-9AA3-43C28102A7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433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image.at&lt;cv::Vec3b&gt;(j, i) = cv::Vec3b(255, 255, 255);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也可以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0A571-111C-404B-9AA3-43C28102A7B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711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27D7CB8-9C7C-4B96-B103-6E2FBEEB3D49}" type="datetime1">
              <a:rPr lang="zh-CN" altLang="en-US" smtClean="0"/>
              <a:t>2018/8/31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92BF-8A2B-4160-A441-BE5DC4B63F34}" type="datetime1">
              <a:rPr lang="zh-CN" altLang="en-US" smtClean="0"/>
              <a:t>2018/8/31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4B042-DD75-4516-B0BD-B8D8B1CEA5EC}" type="datetime1">
              <a:rPr lang="zh-CN" altLang="en-US" smtClean="0"/>
              <a:t>2018/8/31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B202-F98A-44A6-96A6-F2A71E7E9C58}" type="datetime1">
              <a:rPr lang="zh-CN" altLang="en-US" smtClean="0"/>
              <a:t>2018/8/31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F3C1-B701-459E-BF51-BDC95CDADD6C}" type="datetime1">
              <a:rPr lang="zh-CN" altLang="en-US" smtClean="0"/>
              <a:t>2018/8/31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6423-2BDF-40CA-A855-5550BBED132B}" type="datetime1">
              <a:rPr lang="zh-CN" altLang="en-US" smtClean="0"/>
              <a:t>2018/8/31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DC1A8-21A2-40A7-B418-3A8347A9838A}" type="datetime1">
              <a:rPr lang="zh-CN" altLang="en-US" smtClean="0"/>
              <a:t>2018/8/31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584BD-CAFA-483D-B971-69D35A29E884}" type="datetime1">
              <a:rPr lang="zh-CN" altLang="en-US" smtClean="0"/>
              <a:t>2018/8/31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F1EE5-2BE1-4A8C-B7FC-9EC3A4B88015}" type="datetime1">
              <a:rPr lang="zh-CN" altLang="en-US" smtClean="0"/>
              <a:t>2018/8/31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871277BA-764E-4103-BB3B-207D19E30852}" type="datetime1">
              <a:rPr lang="zh-CN" altLang="en-US" smtClean="0"/>
              <a:t>2018/8/31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D0155D4-BF83-4939-B9F0-F95902A5E3B4}" type="datetime1">
              <a:rPr lang="zh-CN" altLang="en-US" smtClean="0"/>
              <a:t>2018/8/31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513619-F095-4186-AF5C-A2591EC60CAA}" type="datetime1">
              <a:rPr lang="zh-CN" altLang="en-US" smtClean="0"/>
              <a:t>2018/8/31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png"/><Relationship Id="rId4" Type="http://schemas.openxmlformats.org/officeDocument/2006/relationships/image" Target="../media/image7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计算机视觉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4000" dirty="0" smtClean="0"/>
              <a:t>第</a:t>
            </a:r>
            <a:r>
              <a:rPr lang="en-US" altLang="zh-CN" sz="4000" dirty="0" smtClean="0"/>
              <a:t>2</a:t>
            </a:r>
            <a:r>
              <a:rPr lang="zh-CN" altLang="en-US" sz="4000" dirty="0" smtClean="0"/>
              <a:t>章 操作像素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邹</a:t>
            </a:r>
            <a:r>
              <a:rPr lang="zh-CN" altLang="en-US" dirty="0" smtClean="0"/>
              <a:t>昆</a:t>
            </a:r>
            <a:endParaRPr lang="en-US" altLang="zh-CN" dirty="0" smtClean="0"/>
          </a:p>
          <a:p>
            <a:r>
              <a:rPr lang="en-US" altLang="zh-CN" dirty="0" smtClean="0"/>
              <a:t>cszoukun@foxmail.com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43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604867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600" dirty="0" smtClean="0"/>
              <a:t>之前程序的简化实现</a:t>
            </a:r>
            <a:r>
              <a:rPr lang="en-US" altLang="zh-CN" sz="2600" dirty="0" smtClean="0"/>
              <a:t>(</a:t>
            </a:r>
            <a:r>
              <a:rPr lang="zh-CN" altLang="en-US" sz="2600" dirty="0" smtClean="0"/>
              <a:t>针对彩色图像</a:t>
            </a:r>
            <a:r>
              <a:rPr lang="en-US" altLang="zh-CN" sz="2600" dirty="0" smtClean="0"/>
              <a:t>)</a:t>
            </a:r>
            <a:r>
              <a:rPr lang="zh-CN" altLang="en-US" sz="2600" dirty="0" smtClean="0"/>
              <a:t>：</a:t>
            </a:r>
            <a:endParaRPr lang="en-US" altLang="zh-CN" sz="2600" dirty="0" smtClean="0"/>
          </a:p>
          <a:p>
            <a:pPr marL="109728" indent="0">
              <a:lnSpc>
                <a:spcPct val="120000"/>
              </a:lnSpc>
              <a:buNone/>
            </a:pPr>
            <a:r>
              <a:rPr lang="en-US" altLang="zh-CN" dirty="0" smtClean="0">
                <a:solidFill>
                  <a:srgbClr val="00B050"/>
                </a:solidFill>
              </a:rPr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针对彩色图像的简化版本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pPr marL="109728" indent="0">
              <a:lnSpc>
                <a:spcPct val="120000"/>
              </a:lnSpc>
              <a:buNone/>
            </a:pPr>
            <a:r>
              <a:rPr lang="en-US" altLang="zh-CN" sz="2000" dirty="0" smtClean="0">
                <a:solidFill>
                  <a:srgbClr val="00B05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void salt(</a:t>
            </a:r>
            <a:r>
              <a:rPr lang="fr-FR" altLang="zh-CN" sz="2000" dirty="0" smtClean="0">
                <a:solidFill>
                  <a:srgbClr val="0070C0"/>
                </a:solidFill>
              </a:rPr>
              <a:t>cv::</a:t>
            </a:r>
            <a:r>
              <a:rPr lang="fr-FR" altLang="zh-CN" sz="2000" dirty="0" smtClean="0">
                <a:solidFill>
                  <a:srgbClr val="FF0000"/>
                </a:solidFill>
              </a:rPr>
              <a:t>Mat_&lt;cv::Vec3b&gt;</a:t>
            </a:r>
            <a:r>
              <a:rPr lang="fr-FR" altLang="zh-CN" sz="2000" dirty="0" smtClean="0">
                <a:solidFill>
                  <a:srgbClr val="0070C0"/>
                </a:solidFill>
              </a:rPr>
              <a:t> image</a:t>
            </a:r>
            <a:r>
              <a:rPr lang="en-US" altLang="zh-CN" sz="2000" dirty="0" smtClean="0">
                <a:solidFill>
                  <a:srgbClr val="0070C0"/>
                </a:solidFill>
              </a:rPr>
              <a:t>,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int</a:t>
            </a:r>
            <a:r>
              <a:rPr lang="en-US" altLang="zh-CN" sz="2000" dirty="0" smtClean="0">
                <a:solidFill>
                  <a:srgbClr val="0070C0"/>
                </a:solidFill>
              </a:rPr>
              <a:t> n){</a:t>
            </a:r>
          </a:p>
          <a:p>
            <a:pPr marL="109728" indent="0">
              <a:lnSpc>
                <a:spcPct val="120000"/>
              </a:lnSpc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   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int</a:t>
            </a:r>
            <a:r>
              <a:rPr lang="en-US" altLang="zh-CN" sz="2000" dirty="0" smtClean="0">
                <a:solidFill>
                  <a:srgbClr val="0070C0"/>
                </a:solidFill>
              </a:rPr>
              <a:t>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</a:t>
            </a:r>
            <a:r>
              <a:rPr lang="en-US" altLang="zh-CN" sz="2000" dirty="0" smtClean="0">
                <a:solidFill>
                  <a:srgbClr val="0070C0"/>
                </a:solidFill>
              </a:rPr>
              <a:t>, j; </a:t>
            </a:r>
          </a:p>
          <a:p>
            <a:pPr marL="109728" indent="0">
              <a:lnSpc>
                <a:spcPct val="120000"/>
              </a:lnSpc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    for (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int</a:t>
            </a:r>
            <a:r>
              <a:rPr lang="en-US" altLang="zh-CN" sz="2000" dirty="0" smtClean="0">
                <a:solidFill>
                  <a:srgbClr val="0070C0"/>
                </a:solidFill>
              </a:rPr>
              <a:t> k = 0; k &lt; n; k++) {</a:t>
            </a:r>
          </a:p>
          <a:p>
            <a:pPr marL="109728" indent="0">
              <a:lnSpc>
                <a:spcPct val="120000"/>
              </a:lnSpc>
              <a:buNone/>
            </a:pPr>
            <a:r>
              <a:rPr lang="zh-CN" altLang="en-US" sz="2000" dirty="0" smtClean="0">
                <a:solidFill>
                  <a:srgbClr val="0070C0"/>
                </a:solidFill>
              </a:rPr>
              <a:t>	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</a:t>
            </a:r>
            <a:r>
              <a:rPr lang="en-US" altLang="zh-CN" sz="2000" dirty="0" smtClean="0">
                <a:solidFill>
                  <a:srgbClr val="0070C0"/>
                </a:solidFill>
              </a:rPr>
              <a:t> = rand() %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image.cols</a:t>
            </a:r>
            <a:r>
              <a:rPr lang="en-US" altLang="zh-CN" sz="2000" dirty="0" smtClean="0">
                <a:solidFill>
                  <a:srgbClr val="0070C0"/>
                </a:solidFill>
              </a:rPr>
              <a:t>;   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随机产生</a:t>
            </a:r>
            <a:r>
              <a:rPr lang="en-US" altLang="zh-CN" sz="2000" dirty="0" smtClean="0">
                <a:solidFill>
                  <a:srgbClr val="00B050"/>
                </a:solidFill>
              </a:rPr>
              <a:t>1</a:t>
            </a:r>
            <a:r>
              <a:rPr lang="zh-CN" altLang="en-US" sz="2000" dirty="0" smtClean="0">
                <a:solidFill>
                  <a:srgbClr val="00B050"/>
                </a:solidFill>
              </a:rPr>
              <a:t>列号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pPr marL="109728" indent="0">
              <a:lnSpc>
                <a:spcPct val="120000"/>
              </a:lnSpc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	j = rand() %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image.rows</a:t>
            </a:r>
            <a:r>
              <a:rPr lang="en-US" altLang="zh-CN" sz="2000" dirty="0" smtClean="0">
                <a:solidFill>
                  <a:srgbClr val="0070C0"/>
                </a:solidFill>
              </a:rPr>
              <a:t>;  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随机产生</a:t>
            </a:r>
            <a:r>
              <a:rPr lang="en-US" altLang="zh-CN" sz="2000" dirty="0" smtClean="0">
                <a:solidFill>
                  <a:srgbClr val="00B050"/>
                </a:solidFill>
              </a:rPr>
              <a:t>1</a:t>
            </a:r>
            <a:r>
              <a:rPr lang="zh-CN" altLang="en-US" sz="2000" dirty="0" smtClean="0">
                <a:solidFill>
                  <a:srgbClr val="00B050"/>
                </a:solidFill>
              </a:rPr>
              <a:t>行号</a:t>
            </a:r>
            <a:endParaRPr lang="en-US" altLang="zh-CN" sz="2000" dirty="0" smtClean="0">
              <a:solidFill>
                <a:srgbClr val="0070C0"/>
              </a:solidFill>
            </a:endParaRPr>
          </a:p>
          <a:p>
            <a:pPr marL="109728" indent="0">
              <a:lnSpc>
                <a:spcPct val="120000"/>
              </a:lnSpc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	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将像素值设为白色</a:t>
            </a:r>
          </a:p>
          <a:p>
            <a:pPr marL="109728" indent="0">
              <a:lnSpc>
                <a:spcPct val="120000"/>
              </a:lnSpc>
              <a:buNone/>
            </a:pPr>
            <a:r>
              <a:rPr lang="zh-CN" altLang="en-US" sz="2000" dirty="0" smtClean="0">
                <a:solidFill>
                  <a:srgbClr val="0070C0"/>
                </a:solidFill>
              </a:rPr>
              <a:t>	</a:t>
            </a:r>
            <a:r>
              <a:rPr lang="en-US" altLang="zh-CN" sz="2000" dirty="0" smtClean="0">
                <a:solidFill>
                  <a:srgbClr val="FF0000"/>
                </a:solidFill>
              </a:rPr>
              <a:t>image(j,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i</a:t>
            </a:r>
            <a:r>
              <a:rPr lang="en-US" altLang="zh-CN" sz="2000" dirty="0" smtClean="0">
                <a:solidFill>
                  <a:srgbClr val="FF0000"/>
                </a:solidFill>
              </a:rPr>
              <a:t>)</a:t>
            </a:r>
            <a:r>
              <a:rPr lang="en-US" altLang="zh-CN" sz="2000" dirty="0" smtClean="0">
                <a:solidFill>
                  <a:srgbClr val="0070C0"/>
                </a:solidFill>
              </a:rPr>
              <a:t>[</a:t>
            </a:r>
            <a:r>
              <a:rPr lang="en-US" altLang="zh-CN" sz="2000" dirty="0" smtClean="0">
                <a:solidFill>
                  <a:srgbClr val="FF0000"/>
                </a:solidFill>
              </a:rPr>
              <a:t>0</a:t>
            </a:r>
            <a:r>
              <a:rPr lang="en-US" altLang="zh-CN" sz="2000" dirty="0" smtClean="0">
                <a:solidFill>
                  <a:srgbClr val="0070C0"/>
                </a:solidFill>
              </a:rPr>
              <a:t>] = 255;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蓝色通道像素值</a:t>
            </a:r>
          </a:p>
          <a:p>
            <a:pPr marL="109728" indent="0">
              <a:lnSpc>
                <a:spcPct val="120000"/>
              </a:lnSpc>
              <a:buNone/>
            </a:pPr>
            <a:r>
              <a:rPr lang="zh-CN" altLang="en-US" sz="2000" dirty="0" smtClean="0">
                <a:solidFill>
                  <a:srgbClr val="0070C0"/>
                </a:solidFill>
              </a:rPr>
              <a:t>	</a:t>
            </a:r>
            <a:r>
              <a:rPr lang="en-US" altLang="zh-CN" sz="2000" dirty="0" smtClean="0">
                <a:solidFill>
                  <a:srgbClr val="FF0000"/>
                </a:solidFill>
              </a:rPr>
              <a:t>image(j,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i</a:t>
            </a:r>
            <a:r>
              <a:rPr lang="en-US" altLang="zh-CN" sz="2000" dirty="0" smtClean="0">
                <a:solidFill>
                  <a:srgbClr val="FF0000"/>
                </a:solidFill>
              </a:rPr>
              <a:t>)</a:t>
            </a:r>
            <a:r>
              <a:rPr lang="en-US" altLang="zh-CN" sz="2000" dirty="0" smtClean="0">
                <a:solidFill>
                  <a:srgbClr val="0070C0"/>
                </a:solidFill>
              </a:rPr>
              <a:t>[</a:t>
            </a:r>
            <a:r>
              <a:rPr lang="en-US" altLang="zh-CN" sz="2000" dirty="0" smtClean="0">
                <a:solidFill>
                  <a:srgbClr val="FF0000"/>
                </a:solidFill>
              </a:rPr>
              <a:t>1</a:t>
            </a:r>
            <a:r>
              <a:rPr lang="en-US" altLang="zh-CN" sz="2000" dirty="0" smtClean="0">
                <a:solidFill>
                  <a:srgbClr val="0070C0"/>
                </a:solidFill>
              </a:rPr>
              <a:t>] = 255;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绿色通道像素值</a:t>
            </a:r>
          </a:p>
          <a:p>
            <a:pPr marL="109728" indent="0">
              <a:lnSpc>
                <a:spcPct val="120000"/>
              </a:lnSpc>
              <a:buNone/>
            </a:pPr>
            <a:r>
              <a:rPr lang="zh-CN" altLang="en-US" sz="2000" dirty="0" smtClean="0">
                <a:solidFill>
                  <a:srgbClr val="0070C0"/>
                </a:solidFill>
              </a:rPr>
              <a:t>	</a:t>
            </a:r>
            <a:r>
              <a:rPr lang="en-US" altLang="zh-CN" sz="2000" dirty="0" smtClean="0">
                <a:solidFill>
                  <a:srgbClr val="FF0000"/>
                </a:solidFill>
              </a:rPr>
              <a:t>image(j,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i</a:t>
            </a:r>
            <a:r>
              <a:rPr lang="en-US" altLang="zh-CN" sz="2000" dirty="0" smtClean="0">
                <a:solidFill>
                  <a:srgbClr val="FF0000"/>
                </a:solidFill>
              </a:rPr>
              <a:t>)</a:t>
            </a:r>
            <a:r>
              <a:rPr lang="en-US" altLang="zh-CN" sz="2000" dirty="0" smtClean="0">
                <a:solidFill>
                  <a:srgbClr val="0070C0"/>
                </a:solidFill>
              </a:rPr>
              <a:t>[</a:t>
            </a:r>
            <a:r>
              <a:rPr lang="en-US" altLang="zh-CN" sz="2000" dirty="0" smtClean="0">
                <a:solidFill>
                  <a:srgbClr val="FF0000"/>
                </a:solidFill>
              </a:rPr>
              <a:t>2</a:t>
            </a:r>
            <a:r>
              <a:rPr lang="en-US" altLang="zh-CN" sz="2000" dirty="0" smtClean="0">
                <a:solidFill>
                  <a:srgbClr val="0070C0"/>
                </a:solidFill>
              </a:rPr>
              <a:t>] = 255;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红色通道像素值</a:t>
            </a:r>
            <a:endParaRPr lang="en-US" altLang="zh-CN" sz="2000" dirty="0" smtClean="0">
              <a:solidFill>
                <a:srgbClr val="0070C0"/>
              </a:solidFill>
            </a:endParaRPr>
          </a:p>
          <a:p>
            <a:pPr marL="109728" indent="0">
              <a:lnSpc>
                <a:spcPct val="120000"/>
              </a:lnSpc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    }</a:t>
            </a:r>
          </a:p>
          <a:p>
            <a:pPr marL="109728" indent="0">
              <a:lnSpc>
                <a:spcPct val="120000"/>
              </a:lnSpc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}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60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en-US" sz="2600" dirty="0" smtClean="0"/>
              <a:t>在大多数图像处理任务中，执行计算时都需要</a:t>
            </a:r>
            <a:r>
              <a:rPr lang="zh-CN" altLang="en-US" sz="2600" dirty="0" smtClean="0">
                <a:solidFill>
                  <a:srgbClr val="0000FF"/>
                </a:solidFill>
              </a:rPr>
              <a:t>对图像的所有像素进行扫描</a:t>
            </a:r>
            <a:r>
              <a:rPr lang="zh-CN" altLang="en-US" sz="2600" dirty="0" smtClean="0"/>
              <a:t>。需要访问的像素数量非常庞大，因此必须采用</a:t>
            </a:r>
            <a:r>
              <a:rPr lang="zh-CN" altLang="en-US" sz="2600" dirty="0" smtClean="0">
                <a:solidFill>
                  <a:srgbClr val="FF0000"/>
                </a:solidFill>
              </a:rPr>
              <a:t>高效</a:t>
            </a:r>
            <a:r>
              <a:rPr lang="zh-CN" altLang="en-US" sz="2600" dirty="0" smtClean="0"/>
              <a:t>的方式来执行此任务。本节和下一节将展示几种实现高效扫描循环的方法。</a:t>
            </a:r>
            <a:endParaRPr lang="en-US" altLang="zh-CN" sz="2600" dirty="0" smtClean="0"/>
          </a:p>
          <a:p>
            <a:pPr marL="109728" indent="0" algn="just">
              <a:buNone/>
            </a:pPr>
            <a:endParaRPr lang="en-US" altLang="zh-CN" sz="2600" dirty="0" smtClean="0"/>
          </a:p>
          <a:p>
            <a:pPr marL="109728" indent="0" algn="just">
              <a:buNone/>
            </a:pPr>
            <a:r>
              <a:rPr lang="zh-CN" altLang="en-US" sz="2600" dirty="0" smtClean="0">
                <a:solidFill>
                  <a:srgbClr val="FF0000"/>
                </a:solidFill>
              </a:rPr>
              <a:t>预备知识</a:t>
            </a:r>
            <a:r>
              <a:rPr lang="zh-CN" altLang="en-US" sz="2600" dirty="0" smtClean="0"/>
              <a:t>：</a:t>
            </a:r>
            <a:endParaRPr lang="en-US" altLang="zh-CN" sz="2600" dirty="0" smtClean="0"/>
          </a:p>
          <a:p>
            <a:pPr algn="just"/>
            <a:r>
              <a:rPr lang="zh-CN" altLang="en-US" sz="2600" dirty="0" smtClean="0"/>
              <a:t>在</a:t>
            </a:r>
            <a:r>
              <a:rPr lang="zh-CN" altLang="en-US" sz="2600" dirty="0" smtClean="0">
                <a:solidFill>
                  <a:srgbClr val="FF0000"/>
                </a:solidFill>
              </a:rPr>
              <a:t>彩色图像</a:t>
            </a:r>
            <a:r>
              <a:rPr lang="zh-CN" altLang="en-US" sz="2600" dirty="0" smtClean="0"/>
              <a:t>中，图像</a:t>
            </a:r>
            <a:r>
              <a:rPr lang="zh-CN" altLang="en-US" sz="2600" dirty="0" smtClean="0">
                <a:solidFill>
                  <a:srgbClr val="0000FF"/>
                </a:solidFill>
              </a:rPr>
              <a:t>数据缓冲区</a:t>
            </a:r>
            <a:r>
              <a:rPr lang="zh-CN" altLang="en-US" sz="2600" dirty="0" smtClean="0"/>
              <a:t>的前</a:t>
            </a:r>
            <a:r>
              <a:rPr lang="en-US" altLang="zh-CN" sz="2600" dirty="0" smtClean="0">
                <a:solidFill>
                  <a:srgbClr val="0070C0"/>
                </a:solidFill>
              </a:rPr>
              <a:t>3</a:t>
            </a:r>
            <a:r>
              <a:rPr lang="zh-CN" altLang="en-US" sz="2600" dirty="0" smtClean="0"/>
              <a:t>个字节表示左上角像素的三色通道，接下来</a:t>
            </a:r>
            <a:r>
              <a:rPr lang="en-US" altLang="zh-CN" sz="2600" dirty="0" smtClean="0">
                <a:solidFill>
                  <a:srgbClr val="0070C0"/>
                </a:solidFill>
              </a:rPr>
              <a:t>3</a:t>
            </a:r>
            <a:r>
              <a:rPr lang="zh-CN" altLang="en-US" sz="2600" dirty="0" smtClean="0"/>
              <a:t>字节表示首行的第</a:t>
            </a:r>
            <a:r>
              <a:rPr lang="en-US" altLang="zh-CN" sz="2600" dirty="0" smtClean="0">
                <a:solidFill>
                  <a:srgbClr val="0070C0"/>
                </a:solidFill>
              </a:rPr>
              <a:t>2</a:t>
            </a:r>
            <a:r>
              <a:rPr lang="zh-CN" altLang="en-US" sz="2600" dirty="0" smtClean="0"/>
              <a:t>个像素，依此类推，注意</a:t>
            </a:r>
            <a:r>
              <a:rPr lang="en-US" altLang="zh-CN" sz="2600" dirty="0" err="1" smtClean="0">
                <a:solidFill>
                  <a:srgbClr val="0070C0"/>
                </a:solidFill>
              </a:rPr>
              <a:t>OpenCV</a:t>
            </a:r>
            <a:r>
              <a:rPr lang="zh-CN" altLang="en-US" sz="2600" dirty="0" smtClean="0"/>
              <a:t>默认的</a:t>
            </a:r>
            <a:r>
              <a:rPr lang="zh-CN" altLang="en-US" sz="2600" dirty="0" smtClean="0">
                <a:solidFill>
                  <a:srgbClr val="FF0000"/>
                </a:solidFill>
              </a:rPr>
              <a:t>通道次序</a:t>
            </a:r>
            <a:r>
              <a:rPr lang="zh-CN" altLang="en-US" sz="2600" dirty="0" smtClean="0"/>
              <a:t>为</a:t>
            </a:r>
            <a:r>
              <a:rPr lang="en-US" altLang="zh-CN" sz="2600" dirty="0" smtClean="0">
                <a:solidFill>
                  <a:srgbClr val="0000FF"/>
                </a:solidFill>
              </a:rPr>
              <a:t>B</a:t>
            </a:r>
            <a:r>
              <a:rPr lang="en-US" altLang="zh-CN" sz="2600" dirty="0" smtClean="0">
                <a:solidFill>
                  <a:srgbClr val="00B050"/>
                </a:solidFill>
              </a:rPr>
              <a:t>G</a:t>
            </a:r>
            <a:r>
              <a:rPr lang="en-US" altLang="zh-CN" sz="2600" dirty="0" smtClean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用指针扫描图像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090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755984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zh-CN" altLang="en-US" sz="2600" dirty="0"/>
              <a:t>一</a:t>
            </a:r>
            <a:r>
              <a:rPr lang="zh-CN" altLang="en-US" sz="2600" dirty="0" smtClean="0"/>
              <a:t>幅宽</a:t>
            </a:r>
            <a:r>
              <a:rPr lang="en-US" altLang="zh-CN" sz="2600" dirty="0" smtClean="0">
                <a:solidFill>
                  <a:srgbClr val="0070C0"/>
                </a:solidFill>
              </a:rPr>
              <a:t>W</a:t>
            </a:r>
            <a:r>
              <a:rPr lang="zh-CN" altLang="en-US" sz="2600" dirty="0" smtClean="0"/>
              <a:t>高</a:t>
            </a:r>
            <a:r>
              <a:rPr lang="en-US" altLang="zh-CN" sz="2600" dirty="0" smtClean="0">
                <a:solidFill>
                  <a:srgbClr val="0070C0"/>
                </a:solidFill>
              </a:rPr>
              <a:t>H</a:t>
            </a:r>
            <a:r>
              <a:rPr lang="zh-CN" altLang="en-US" sz="2600" dirty="0" smtClean="0"/>
              <a:t>的彩色图像</a:t>
            </a:r>
            <a:r>
              <a:rPr lang="zh-CN" altLang="en-US" sz="2600" dirty="0" smtClean="0">
                <a:solidFill>
                  <a:srgbClr val="FF0000"/>
                </a:solidFill>
              </a:rPr>
              <a:t>所需</a:t>
            </a:r>
            <a:r>
              <a:rPr lang="zh-CN" altLang="en-US" sz="2600" dirty="0" smtClean="0"/>
              <a:t>的内存块大小为</a:t>
            </a:r>
            <a:r>
              <a:rPr lang="en-US" altLang="zh-CN" sz="2600" dirty="0" smtClean="0">
                <a:solidFill>
                  <a:srgbClr val="0070C0"/>
                </a:solidFill>
              </a:rPr>
              <a:t>W×H×3</a:t>
            </a:r>
            <a:r>
              <a:rPr lang="zh-CN" altLang="en-US" sz="2600" dirty="0" smtClean="0"/>
              <a:t>。</a:t>
            </a:r>
            <a:endParaRPr lang="en-US" altLang="zh-CN" sz="2600" dirty="0" smtClean="0"/>
          </a:p>
          <a:p>
            <a:pPr algn="just"/>
            <a:r>
              <a:rPr lang="zh-CN" altLang="en-US" sz="2600" dirty="0" smtClean="0"/>
              <a:t>然而出于</a:t>
            </a:r>
            <a:r>
              <a:rPr lang="zh-CN" altLang="en-US" sz="2600" dirty="0" smtClean="0">
                <a:solidFill>
                  <a:srgbClr val="FF0000"/>
                </a:solidFill>
              </a:rPr>
              <a:t>性能</a:t>
            </a:r>
            <a:r>
              <a:rPr lang="zh-CN" altLang="en-US" sz="2600" dirty="0" smtClean="0"/>
              <a:t>上的考虑，会用几个</a:t>
            </a:r>
            <a:r>
              <a:rPr lang="zh-CN" altLang="en-US" sz="2600" dirty="0" smtClean="0">
                <a:solidFill>
                  <a:srgbClr val="FF0000"/>
                </a:solidFill>
              </a:rPr>
              <a:t>额外的像素</a:t>
            </a:r>
            <a:r>
              <a:rPr lang="zh-CN" altLang="en-US" sz="2600" dirty="0" smtClean="0"/>
              <a:t>来填补</a:t>
            </a:r>
            <a:r>
              <a:rPr lang="zh-CN" altLang="en-US" sz="2600" dirty="0" smtClean="0">
                <a:solidFill>
                  <a:srgbClr val="FF0000"/>
                </a:solidFill>
              </a:rPr>
              <a:t>行</a:t>
            </a:r>
            <a:r>
              <a:rPr lang="zh-CN" altLang="en-US" sz="2600" dirty="0" smtClean="0"/>
              <a:t>的长度。这是因为有些多媒体处理芯片（如</a:t>
            </a:r>
            <a:r>
              <a:rPr lang="en-US" altLang="zh-CN" sz="2600" dirty="0" smtClean="0">
                <a:solidFill>
                  <a:srgbClr val="0070C0"/>
                </a:solidFill>
              </a:rPr>
              <a:t>Intel MMX</a:t>
            </a:r>
            <a:r>
              <a:rPr lang="zh-CN" altLang="en-US" sz="2600" dirty="0" smtClean="0"/>
              <a:t>体系）处理图片时，如果行的长度是</a:t>
            </a:r>
            <a:r>
              <a:rPr lang="en-US" altLang="zh-CN" sz="2600" dirty="0" smtClean="0">
                <a:solidFill>
                  <a:srgbClr val="0070C0"/>
                </a:solidFill>
              </a:rPr>
              <a:t>4</a:t>
            </a:r>
            <a:r>
              <a:rPr lang="zh-CN" altLang="en-US" sz="2600" dirty="0" smtClean="0"/>
              <a:t>或</a:t>
            </a:r>
            <a:r>
              <a:rPr lang="en-US" altLang="zh-CN" sz="2600" dirty="0" smtClean="0">
                <a:solidFill>
                  <a:srgbClr val="0070C0"/>
                </a:solidFill>
              </a:rPr>
              <a:t>8</a:t>
            </a:r>
            <a:r>
              <a:rPr lang="zh-CN" altLang="en-US" sz="2600" dirty="0" smtClean="0"/>
              <a:t>的整数倍，处理的性能会更高。</a:t>
            </a:r>
            <a:endParaRPr lang="en-US" altLang="zh-CN" sz="2600" dirty="0" smtClean="0"/>
          </a:p>
          <a:p>
            <a:pPr algn="just"/>
            <a:r>
              <a:rPr lang="zh-CN" altLang="en-US" sz="2600" dirty="0" smtClean="0"/>
              <a:t>这些额外的像素不显示也不保存，它们的</a:t>
            </a:r>
            <a:r>
              <a:rPr lang="zh-CN" altLang="en-US" sz="2600" dirty="0" smtClean="0">
                <a:solidFill>
                  <a:srgbClr val="0000FF"/>
                </a:solidFill>
              </a:rPr>
              <a:t>额外数据会被忽略</a:t>
            </a:r>
            <a:endParaRPr lang="en-US" altLang="zh-CN" sz="2600" dirty="0" smtClean="0">
              <a:solidFill>
                <a:srgbClr val="0000FF"/>
              </a:solidFill>
            </a:endParaRPr>
          </a:p>
          <a:p>
            <a:pPr algn="just"/>
            <a:r>
              <a:rPr lang="en-US" altLang="zh-CN" sz="2600" dirty="0" err="1" smtClean="0">
                <a:solidFill>
                  <a:srgbClr val="0070C0"/>
                </a:solidFill>
              </a:rPr>
              <a:t>OpenCV</a:t>
            </a:r>
            <a:r>
              <a:rPr lang="zh-CN" altLang="en-US" sz="2600" dirty="0" smtClean="0"/>
              <a:t>把经过填充的行的长度指定为</a:t>
            </a:r>
            <a:r>
              <a:rPr lang="zh-CN" altLang="en-US" sz="2600" dirty="0" smtClean="0">
                <a:solidFill>
                  <a:srgbClr val="FF0000"/>
                </a:solidFill>
              </a:rPr>
              <a:t>有效宽度</a:t>
            </a:r>
            <a:r>
              <a:rPr lang="zh-CN" altLang="en-US" sz="2600" dirty="0" smtClean="0"/>
              <a:t>，用</a:t>
            </a:r>
            <a:r>
              <a:rPr lang="en-US" altLang="zh-CN" sz="2600" dirty="0" smtClean="0">
                <a:solidFill>
                  <a:srgbClr val="FF0000"/>
                </a:solidFill>
              </a:rPr>
              <a:t>step</a:t>
            </a:r>
            <a:r>
              <a:rPr lang="zh-CN" altLang="en-US" sz="2600" dirty="0" smtClean="0"/>
              <a:t>属性可获得</a:t>
            </a:r>
            <a:r>
              <a:rPr lang="en-US" altLang="zh-CN" sz="2600" dirty="0" smtClean="0"/>
              <a:t>(</a:t>
            </a:r>
            <a:r>
              <a:rPr lang="zh-CN" altLang="en-US" sz="2600" dirty="0" smtClean="0">
                <a:solidFill>
                  <a:srgbClr val="0000FF"/>
                </a:solidFill>
              </a:rPr>
              <a:t>字节单位</a:t>
            </a:r>
            <a:r>
              <a:rPr lang="en-US" altLang="zh-CN" sz="2600" dirty="0" smtClean="0"/>
              <a:t>)</a:t>
            </a:r>
          </a:p>
          <a:p>
            <a:pPr algn="just"/>
            <a:r>
              <a:rPr lang="zh-CN" altLang="en-US" sz="2600" dirty="0" smtClean="0"/>
              <a:t>如果图像没有用额外的像素填充，那么</a:t>
            </a:r>
            <a:r>
              <a:rPr lang="zh-CN" altLang="en-US" sz="2600" dirty="0" smtClean="0">
                <a:solidFill>
                  <a:srgbClr val="0000FF"/>
                </a:solidFill>
              </a:rPr>
              <a:t>有效宽度</a:t>
            </a:r>
            <a:r>
              <a:rPr lang="zh-CN" altLang="en-US" sz="2600" dirty="0" smtClean="0"/>
              <a:t>就等于</a:t>
            </a:r>
            <a:r>
              <a:rPr lang="zh-CN" altLang="en-US" sz="2600" dirty="0" smtClean="0">
                <a:solidFill>
                  <a:srgbClr val="0000FF"/>
                </a:solidFill>
              </a:rPr>
              <a:t>实际的图像宽度</a:t>
            </a:r>
            <a:endParaRPr lang="en-US" altLang="zh-CN" sz="2600" dirty="0" smtClean="0">
              <a:solidFill>
                <a:srgbClr val="0000FF"/>
              </a:solidFill>
            </a:endParaRPr>
          </a:p>
          <a:p>
            <a:pPr algn="just"/>
            <a:r>
              <a:rPr lang="zh-CN" altLang="en-US" sz="2600" dirty="0" smtClean="0"/>
              <a:t>如果</a:t>
            </a:r>
            <a:r>
              <a:rPr lang="zh-CN" altLang="en-US" sz="2600" dirty="0" smtClean="0">
                <a:solidFill>
                  <a:srgbClr val="0000FF"/>
                </a:solidFill>
              </a:rPr>
              <a:t>有额外像素填充</a:t>
            </a:r>
            <a:r>
              <a:rPr lang="zh-CN" altLang="en-US" sz="2600" dirty="0" smtClean="0"/>
              <a:t>，那么</a:t>
            </a:r>
            <a:r>
              <a:rPr lang="zh-CN" altLang="en-US" sz="2600" dirty="0" smtClean="0">
                <a:solidFill>
                  <a:srgbClr val="0000FF"/>
                </a:solidFill>
              </a:rPr>
              <a:t>不能简单地把二维图像数据当作一维来处理</a:t>
            </a:r>
            <a:endParaRPr lang="en-US" altLang="zh-CN" sz="2600" dirty="0" smtClean="0">
              <a:solidFill>
                <a:srgbClr val="0000FF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用指针扫描图像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96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获得每一行中</a:t>
            </a:r>
            <a:r>
              <a:rPr lang="zh-CN" altLang="en-US" dirty="0" smtClean="0">
                <a:solidFill>
                  <a:srgbClr val="FF0000"/>
                </a:solidFill>
              </a:rPr>
              <a:t>像素值</a:t>
            </a:r>
            <a:r>
              <a:rPr lang="zh-CN" altLang="en-US" dirty="0" smtClean="0"/>
              <a:t>的个数：</a:t>
            </a:r>
            <a:endParaRPr lang="en-US" altLang="zh-CN" dirty="0" smtClean="0"/>
          </a:p>
          <a:p>
            <a:pPr marL="109728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en-US" altLang="zh-CN" dirty="0" err="1" smtClean="0">
                <a:solidFill>
                  <a:srgbClr val="0070C0"/>
                </a:solidFill>
              </a:rPr>
              <a:t>int</a:t>
            </a:r>
            <a:r>
              <a:rPr lang="en-US" altLang="zh-CN" dirty="0" smtClean="0">
                <a:solidFill>
                  <a:srgbClr val="0070C0"/>
                </a:solidFill>
              </a:rPr>
              <a:t> </a:t>
            </a:r>
            <a:r>
              <a:rPr lang="en-US" altLang="zh-CN" dirty="0" err="1" smtClean="0">
                <a:solidFill>
                  <a:srgbClr val="0070C0"/>
                </a:solidFill>
              </a:rPr>
              <a:t>nc</a:t>
            </a:r>
            <a:r>
              <a:rPr lang="en-US" altLang="zh-CN" dirty="0" smtClean="0">
                <a:solidFill>
                  <a:srgbClr val="0070C0"/>
                </a:solidFill>
              </a:rPr>
              <a:t> = </a:t>
            </a:r>
            <a:r>
              <a:rPr lang="en-US" altLang="zh-CN" dirty="0" err="1" smtClean="0">
                <a:solidFill>
                  <a:srgbClr val="0070C0"/>
                </a:solidFill>
              </a:rPr>
              <a:t>image.cols</a:t>
            </a:r>
            <a:r>
              <a:rPr lang="en-US" altLang="zh-CN" dirty="0" smtClean="0">
                <a:solidFill>
                  <a:srgbClr val="0070C0"/>
                </a:solidFill>
              </a:rPr>
              <a:t> * </a:t>
            </a:r>
            <a:r>
              <a:rPr lang="en-US" altLang="zh-CN" dirty="0" err="1" smtClean="0">
                <a:solidFill>
                  <a:srgbClr val="0070C0"/>
                </a:solidFill>
              </a:rPr>
              <a:t>image.channels</a:t>
            </a:r>
            <a:r>
              <a:rPr lang="en-US" altLang="zh-CN" dirty="0" smtClean="0">
                <a:solidFill>
                  <a:srgbClr val="0070C0"/>
                </a:solidFill>
              </a:rPr>
              <a:t>();</a:t>
            </a:r>
          </a:p>
          <a:p>
            <a:r>
              <a:rPr lang="zh-CN" altLang="en-US" dirty="0" smtClean="0"/>
              <a:t>为了简化指针运算的计算过程，</a:t>
            </a:r>
            <a:r>
              <a:rPr lang="en-US" altLang="zh-CN" dirty="0" smtClean="0">
                <a:solidFill>
                  <a:srgbClr val="0070C0"/>
                </a:solidFill>
              </a:rPr>
              <a:t>cv::Mat</a:t>
            </a:r>
            <a:r>
              <a:rPr lang="zh-CN" altLang="en-US" dirty="0" smtClean="0"/>
              <a:t>类提供了一个方法，可直接访问图像中一行的地址，即</a:t>
            </a:r>
            <a:r>
              <a:rPr lang="en-US" altLang="zh-CN" dirty="0" err="1" smtClean="0">
                <a:solidFill>
                  <a:srgbClr val="FF0000"/>
                </a:solidFill>
              </a:rPr>
              <a:t>ptr</a:t>
            </a:r>
            <a:r>
              <a:rPr lang="zh-CN" altLang="en-US" dirty="0" smtClean="0"/>
              <a:t>方法，它是一个</a:t>
            </a:r>
            <a:r>
              <a:rPr lang="zh-CN" altLang="en-US" dirty="0" smtClean="0">
                <a:solidFill>
                  <a:srgbClr val="0000FF"/>
                </a:solidFill>
              </a:rPr>
              <a:t>模板方法</a:t>
            </a:r>
            <a:r>
              <a:rPr lang="zh-CN" altLang="en-US" dirty="0" smtClean="0"/>
              <a:t>，返回第</a:t>
            </a:r>
            <a:r>
              <a:rPr lang="en-US" altLang="zh-CN" dirty="0" smtClean="0">
                <a:solidFill>
                  <a:srgbClr val="0070C0"/>
                </a:solidFill>
              </a:rPr>
              <a:t>j</a:t>
            </a:r>
            <a:r>
              <a:rPr lang="zh-CN" altLang="en-US" dirty="0" smtClean="0"/>
              <a:t>行的地址：</a:t>
            </a:r>
            <a:endParaRPr lang="en-US" altLang="zh-CN" dirty="0" smtClean="0"/>
          </a:p>
          <a:p>
            <a:pPr marL="109728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en-US" altLang="zh-CN" dirty="0" err="1" smtClean="0">
                <a:solidFill>
                  <a:srgbClr val="FF0000"/>
                </a:solidFill>
              </a:rPr>
              <a:t>uchar</a:t>
            </a:r>
            <a:r>
              <a:rPr lang="en-US" altLang="zh-CN" dirty="0" smtClean="0">
                <a:solidFill>
                  <a:srgbClr val="FF0000"/>
                </a:solidFill>
              </a:rPr>
              <a:t> *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data = </a:t>
            </a:r>
            <a:r>
              <a:rPr lang="en-US" altLang="zh-CN" dirty="0" err="1" smtClean="0">
                <a:solidFill>
                  <a:srgbClr val="0070C0"/>
                </a:solidFill>
              </a:rPr>
              <a:t>image.</a:t>
            </a:r>
            <a:r>
              <a:rPr lang="en-US" altLang="zh-CN" dirty="0" err="1" smtClean="0">
                <a:solidFill>
                  <a:srgbClr val="FF0000"/>
                </a:solidFill>
              </a:rPr>
              <a:t>ptr</a:t>
            </a:r>
            <a:r>
              <a:rPr lang="en-US" altLang="zh-CN" dirty="0" smtClean="0"/>
              <a:t>&lt;</a:t>
            </a:r>
            <a:r>
              <a:rPr lang="en-US" altLang="zh-CN" dirty="0" err="1" smtClean="0">
                <a:solidFill>
                  <a:srgbClr val="FF0000"/>
                </a:solidFill>
              </a:rPr>
              <a:t>uchar</a:t>
            </a:r>
            <a:r>
              <a:rPr lang="en-US" altLang="zh-CN" dirty="0" smtClean="0">
                <a:solidFill>
                  <a:srgbClr val="0070C0"/>
                </a:solidFill>
              </a:rPr>
              <a:t>&gt;(j);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用指针扫描图像</a:t>
            </a:r>
          </a:p>
        </p:txBody>
      </p:sp>
    </p:spTree>
    <p:extLst>
      <p:ext uri="{BB962C8B-B14F-4D97-AF65-F5344CB8AC3E}">
        <p14:creationId xmlns:p14="http://schemas.microsoft.com/office/powerpoint/2010/main" val="59704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040560"/>
          </a:xfrm>
        </p:spPr>
        <p:txBody>
          <a:bodyPr>
            <a:noAutofit/>
          </a:bodyPr>
          <a:lstStyle/>
          <a:p>
            <a:pPr marL="109728" indent="0">
              <a:buNone/>
            </a:pPr>
            <a:r>
              <a:rPr lang="zh-CN" altLang="en-US" sz="2400" dirty="0" smtClean="0">
                <a:solidFill>
                  <a:srgbClr val="FF0000"/>
                </a:solidFill>
              </a:rPr>
              <a:t>任务</a:t>
            </a:r>
            <a:r>
              <a:rPr lang="zh-CN" altLang="en-US" sz="2400" dirty="0" smtClean="0"/>
              <a:t>：</a:t>
            </a:r>
            <a:r>
              <a:rPr lang="zh-CN" altLang="en-US" sz="2400" dirty="0" smtClean="0">
                <a:solidFill>
                  <a:srgbClr val="FF0000"/>
                </a:solidFill>
              </a:rPr>
              <a:t>减少图像中颜色的数量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>
                <a:solidFill>
                  <a:srgbClr val="0070C0"/>
                </a:solidFill>
              </a:rPr>
              <a:t>24</a:t>
            </a:r>
            <a:r>
              <a:rPr lang="zh-CN" altLang="en-US" sz="2400" dirty="0" smtClean="0"/>
              <a:t>位彩色图像颜色总数为</a:t>
            </a:r>
            <a:r>
              <a:rPr lang="en-US" altLang="zh-CN" sz="2400" dirty="0" smtClean="0">
                <a:solidFill>
                  <a:srgbClr val="0070C0"/>
                </a:solidFill>
              </a:rPr>
              <a:t>256×256×256</a:t>
            </a:r>
            <a:r>
              <a:rPr lang="zh-CN" altLang="en-US" sz="2400" dirty="0" smtClean="0"/>
              <a:t>，即超过</a:t>
            </a:r>
            <a:r>
              <a:rPr lang="en-US" altLang="zh-CN" sz="2400" dirty="0" smtClean="0">
                <a:solidFill>
                  <a:srgbClr val="0070C0"/>
                </a:solidFill>
              </a:rPr>
              <a:t>1600</a:t>
            </a:r>
            <a:r>
              <a:rPr lang="zh-CN" altLang="en-US" sz="2400" dirty="0" smtClean="0"/>
              <a:t>万种颜色</a:t>
            </a:r>
            <a:endParaRPr lang="en-US" altLang="zh-CN" sz="2400" dirty="0" smtClean="0"/>
          </a:p>
          <a:p>
            <a:r>
              <a:rPr lang="zh-CN" altLang="en-US" sz="2400" dirty="0" smtClean="0"/>
              <a:t>为了</a:t>
            </a:r>
            <a:r>
              <a:rPr lang="zh-CN" altLang="en-US" sz="2400" dirty="0" smtClean="0">
                <a:solidFill>
                  <a:srgbClr val="0000FF"/>
                </a:solidFill>
              </a:rPr>
              <a:t>降低分析的复杂性</a:t>
            </a:r>
            <a:r>
              <a:rPr lang="zh-CN" altLang="en-US" sz="2400" dirty="0" smtClean="0"/>
              <a:t>，有时需要减少图像中颜色的数量</a:t>
            </a:r>
            <a:endParaRPr lang="en-US" altLang="zh-CN" sz="2400" dirty="0" smtClean="0"/>
          </a:p>
          <a:p>
            <a:pPr algn="just"/>
            <a:r>
              <a:rPr lang="zh-CN" altLang="en-US" sz="2400" dirty="0"/>
              <a:t>一</a:t>
            </a:r>
            <a:r>
              <a:rPr lang="zh-CN" altLang="en-US" sz="2400" dirty="0" smtClean="0"/>
              <a:t>种</a:t>
            </a:r>
            <a:r>
              <a:rPr lang="zh-CN" altLang="en-US" sz="2400" dirty="0" smtClean="0">
                <a:solidFill>
                  <a:srgbClr val="FF0000"/>
                </a:solidFill>
              </a:rPr>
              <a:t>实现方法</a:t>
            </a:r>
            <a:r>
              <a:rPr lang="zh-CN" altLang="en-US" sz="2400" dirty="0" smtClean="0"/>
              <a:t>是把</a:t>
            </a:r>
            <a:r>
              <a:rPr lang="en-US" altLang="zh-CN" sz="2400" dirty="0" smtClean="0">
                <a:solidFill>
                  <a:srgbClr val="0000FF"/>
                </a:solidFill>
              </a:rPr>
              <a:t>RGB</a:t>
            </a:r>
            <a:r>
              <a:rPr lang="zh-CN" altLang="en-US" sz="2400" dirty="0" smtClean="0">
                <a:solidFill>
                  <a:srgbClr val="0000FF"/>
                </a:solidFill>
              </a:rPr>
              <a:t>值</a:t>
            </a:r>
            <a:r>
              <a:rPr lang="zh-CN" altLang="en-US" sz="2400" dirty="0" smtClean="0"/>
              <a:t>细分到</a:t>
            </a:r>
            <a:r>
              <a:rPr lang="en-US" altLang="zh-CN" sz="2400" dirty="0" smtClean="0">
                <a:solidFill>
                  <a:srgbClr val="0000FF"/>
                </a:solidFill>
              </a:rPr>
              <a:t>RGB</a:t>
            </a:r>
            <a:r>
              <a:rPr lang="zh-CN" altLang="en-US" sz="2400" dirty="0" smtClean="0">
                <a:solidFill>
                  <a:srgbClr val="0000FF"/>
                </a:solidFill>
              </a:rPr>
              <a:t>空间</a:t>
            </a:r>
            <a:r>
              <a:rPr lang="zh-CN" altLang="en-US" sz="2400" dirty="0" smtClean="0"/>
              <a:t>大小相等的</a:t>
            </a:r>
            <a:r>
              <a:rPr lang="zh-CN" altLang="en-US" sz="2400" dirty="0" smtClean="0">
                <a:solidFill>
                  <a:srgbClr val="0000FF"/>
                </a:solidFill>
              </a:rPr>
              <a:t>方块</a:t>
            </a:r>
            <a:r>
              <a:rPr lang="zh-CN" altLang="en-US" sz="2400" dirty="0" smtClean="0"/>
              <a:t>中，该方块的</a:t>
            </a:r>
            <a:r>
              <a:rPr lang="zh-CN" altLang="en-US" sz="2400" dirty="0" smtClean="0">
                <a:solidFill>
                  <a:srgbClr val="0000FF"/>
                </a:solidFill>
              </a:rPr>
              <a:t>中心值</a:t>
            </a:r>
            <a:r>
              <a:rPr lang="zh-CN" altLang="en-US" sz="2400" dirty="0" smtClean="0"/>
              <a:t>就是</a:t>
            </a:r>
            <a:r>
              <a:rPr lang="zh-CN" altLang="en-US" sz="2400" dirty="0" smtClean="0">
                <a:solidFill>
                  <a:srgbClr val="0000FF"/>
                </a:solidFill>
              </a:rPr>
              <a:t>新的颜色值</a:t>
            </a:r>
            <a:endParaRPr lang="en-US" altLang="zh-CN" sz="2400" dirty="0" smtClean="0">
              <a:solidFill>
                <a:srgbClr val="0000FF"/>
              </a:solidFill>
            </a:endParaRPr>
          </a:p>
          <a:p>
            <a:r>
              <a:rPr lang="zh-CN" altLang="en-US" sz="2400" dirty="0" smtClean="0">
                <a:solidFill>
                  <a:srgbClr val="0000FF"/>
                </a:solidFill>
              </a:rPr>
              <a:t>例如</a:t>
            </a:r>
            <a:r>
              <a:rPr lang="zh-CN" altLang="en-US" sz="2400" dirty="0" smtClean="0"/>
              <a:t>，如果把每种颜色数量减少到</a:t>
            </a:r>
            <a:r>
              <a:rPr lang="en-US" altLang="zh-CN" sz="2400" dirty="0" smtClean="0">
                <a:solidFill>
                  <a:srgbClr val="0070C0"/>
                </a:solidFill>
              </a:rPr>
              <a:t>1/8</a:t>
            </a:r>
            <a:r>
              <a:rPr lang="zh-CN" altLang="en-US" sz="2400" dirty="0" smtClean="0"/>
              <a:t>，那么颜色总数就变成</a:t>
            </a:r>
            <a:r>
              <a:rPr lang="en-US" altLang="zh-CN" sz="2400" dirty="0" smtClean="0">
                <a:solidFill>
                  <a:srgbClr val="0070C0"/>
                </a:solidFill>
              </a:rPr>
              <a:t>32×32×32</a:t>
            </a:r>
          </a:p>
          <a:p>
            <a:pPr algn="just"/>
            <a:r>
              <a:rPr lang="zh-CN" altLang="en-US" sz="2400" dirty="0" smtClean="0">
                <a:solidFill>
                  <a:srgbClr val="FF0000"/>
                </a:solidFill>
              </a:rPr>
              <a:t>基本的减色算法</a:t>
            </a:r>
            <a:r>
              <a:rPr lang="zh-CN" altLang="en-US" sz="2400" dirty="0" smtClean="0"/>
              <a:t>：假设</a:t>
            </a:r>
            <a:r>
              <a:rPr lang="en-US" altLang="zh-CN" sz="2400" dirty="0" smtClean="0">
                <a:solidFill>
                  <a:srgbClr val="0070C0"/>
                </a:solidFill>
              </a:rPr>
              <a:t>N</a:t>
            </a:r>
            <a:r>
              <a:rPr lang="zh-CN" altLang="en-US" sz="2400" dirty="0" smtClean="0"/>
              <a:t>是</a:t>
            </a:r>
            <a:r>
              <a:rPr lang="zh-CN" altLang="en-US" sz="2400" dirty="0" smtClean="0">
                <a:solidFill>
                  <a:srgbClr val="0000FF"/>
                </a:solidFill>
              </a:rPr>
              <a:t>减色因子</a:t>
            </a:r>
            <a:r>
              <a:rPr lang="zh-CN" altLang="en-US" sz="2400" dirty="0" smtClean="0"/>
              <a:t>，将图像中</a:t>
            </a:r>
            <a:r>
              <a:rPr lang="zh-CN" altLang="en-US" sz="2400" dirty="0" smtClean="0">
                <a:solidFill>
                  <a:srgbClr val="0000FF"/>
                </a:solidFill>
              </a:rPr>
              <a:t>每个像素</a:t>
            </a:r>
            <a:r>
              <a:rPr lang="zh-CN" altLang="en-US" sz="2400" dirty="0" smtClean="0"/>
              <a:t>的</a:t>
            </a:r>
            <a:r>
              <a:rPr lang="zh-CN" altLang="en-US" sz="2400" dirty="0" smtClean="0">
                <a:solidFill>
                  <a:srgbClr val="0000FF"/>
                </a:solidFill>
              </a:rPr>
              <a:t>每个通道的值</a:t>
            </a:r>
            <a:r>
              <a:rPr lang="zh-CN" altLang="en-US" sz="2400" dirty="0" smtClean="0"/>
              <a:t>除以</a:t>
            </a:r>
            <a:r>
              <a:rPr lang="en-US" altLang="zh-CN" sz="2400" dirty="0" smtClean="0">
                <a:solidFill>
                  <a:srgbClr val="0070C0"/>
                </a:solidFill>
              </a:rPr>
              <a:t>N</a:t>
            </a:r>
            <a:r>
              <a:rPr lang="zh-CN" altLang="en-US" sz="2400" dirty="0" smtClean="0"/>
              <a:t>（使用</a:t>
            </a:r>
            <a:r>
              <a:rPr lang="zh-CN" altLang="en-US" sz="2400" dirty="0" smtClean="0">
                <a:solidFill>
                  <a:srgbClr val="FF0000"/>
                </a:solidFill>
              </a:rPr>
              <a:t>整数除法</a:t>
            </a:r>
            <a:r>
              <a:rPr lang="zh-CN" altLang="en-US" sz="2400" dirty="0" smtClean="0"/>
              <a:t>，不保留余数），然后将结果乘以</a:t>
            </a:r>
            <a:r>
              <a:rPr lang="en-US" altLang="zh-CN" sz="2400" dirty="0" smtClean="0">
                <a:solidFill>
                  <a:srgbClr val="0070C0"/>
                </a:solidFill>
              </a:rPr>
              <a:t>N</a:t>
            </a:r>
            <a:r>
              <a:rPr lang="zh-CN" altLang="en-US" sz="2400" dirty="0" smtClean="0"/>
              <a:t>，得到</a:t>
            </a:r>
            <a:r>
              <a:rPr lang="en-US" altLang="zh-CN" sz="2400" dirty="0" smtClean="0">
                <a:solidFill>
                  <a:srgbClr val="0070C0"/>
                </a:solidFill>
              </a:rPr>
              <a:t>N</a:t>
            </a:r>
            <a:r>
              <a:rPr lang="zh-CN" altLang="en-US" sz="2400" dirty="0" smtClean="0"/>
              <a:t>的倍数，并且刚好不超过原始像素值，只需加上</a:t>
            </a:r>
            <a:r>
              <a:rPr lang="en-US" altLang="zh-CN" sz="2400" dirty="0" smtClean="0">
                <a:solidFill>
                  <a:srgbClr val="0070C0"/>
                </a:solidFill>
              </a:rPr>
              <a:t>N/2</a:t>
            </a:r>
            <a:r>
              <a:rPr lang="zh-CN" altLang="en-US" sz="2400" dirty="0" smtClean="0"/>
              <a:t>，就得到相邻的</a:t>
            </a:r>
            <a:r>
              <a:rPr lang="en-US" altLang="zh-CN" sz="2400" dirty="0" smtClean="0">
                <a:solidFill>
                  <a:srgbClr val="0070C0"/>
                </a:solidFill>
              </a:rPr>
              <a:t>N</a:t>
            </a:r>
            <a:r>
              <a:rPr lang="zh-CN" altLang="en-US" sz="2400" dirty="0" smtClean="0"/>
              <a:t>倍数之间的中间值。对所有</a:t>
            </a:r>
            <a:r>
              <a:rPr lang="en-US" altLang="zh-CN" sz="2400" dirty="0" smtClean="0">
                <a:solidFill>
                  <a:srgbClr val="0070C0"/>
                </a:solidFill>
              </a:rPr>
              <a:t>8</a:t>
            </a:r>
            <a:r>
              <a:rPr lang="zh-CN" altLang="en-US" sz="2400" dirty="0" smtClean="0"/>
              <a:t>位通道值重复这个过程，就会得到</a:t>
            </a:r>
            <a:r>
              <a:rPr lang="en-US" altLang="zh-CN" sz="2400" dirty="0" smtClean="0">
                <a:solidFill>
                  <a:srgbClr val="0070C0"/>
                </a:solidFill>
              </a:rPr>
              <a:t>(256/N)×</a:t>
            </a:r>
            <a:r>
              <a:rPr lang="en-US" altLang="zh-CN" sz="2400" dirty="0">
                <a:solidFill>
                  <a:srgbClr val="0070C0"/>
                </a:solidFill>
              </a:rPr>
              <a:t> (256/N</a:t>
            </a:r>
            <a:r>
              <a:rPr lang="en-US" altLang="zh-CN" sz="2400" dirty="0" smtClean="0">
                <a:solidFill>
                  <a:srgbClr val="0070C0"/>
                </a:solidFill>
              </a:rPr>
              <a:t>)×</a:t>
            </a:r>
            <a:r>
              <a:rPr lang="en-US" altLang="zh-CN" sz="2400" dirty="0">
                <a:solidFill>
                  <a:srgbClr val="0070C0"/>
                </a:solidFill>
              </a:rPr>
              <a:t> (256/N</a:t>
            </a:r>
            <a:r>
              <a:rPr lang="en-US" altLang="zh-CN" sz="2400" dirty="0" smtClean="0">
                <a:solidFill>
                  <a:srgbClr val="0070C0"/>
                </a:solidFill>
              </a:rPr>
              <a:t>)</a:t>
            </a:r>
            <a:r>
              <a:rPr lang="zh-CN" altLang="en-US" sz="2400" dirty="0" smtClean="0"/>
              <a:t>种可能的颜色值</a:t>
            </a:r>
            <a:endParaRPr lang="en-US" altLang="zh-CN" sz="2400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用指针扫描图像</a:t>
            </a:r>
          </a:p>
        </p:txBody>
      </p:sp>
    </p:spTree>
    <p:extLst>
      <p:ext uri="{BB962C8B-B14F-4D97-AF65-F5344CB8AC3E}">
        <p14:creationId xmlns:p14="http://schemas.microsoft.com/office/powerpoint/2010/main" val="39407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6192688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sz="3100" dirty="0" smtClean="0">
                <a:solidFill>
                  <a:srgbClr val="FF0000"/>
                </a:solidFill>
              </a:rPr>
              <a:t>实现</a:t>
            </a:r>
            <a:r>
              <a:rPr lang="zh-CN" altLang="en-US" sz="3100" dirty="0" smtClean="0"/>
              <a:t>：</a:t>
            </a:r>
            <a:endParaRPr lang="en-US" altLang="zh-CN" sz="3100" dirty="0" smtClean="0"/>
          </a:p>
          <a:p>
            <a:pPr marL="109728" indent="0">
              <a:buNone/>
            </a:pPr>
            <a:r>
              <a:rPr lang="en-US" altLang="zh-CN" dirty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削减图像</a:t>
            </a:r>
            <a:r>
              <a:rPr lang="en-US" altLang="zh-CN" dirty="0">
                <a:solidFill>
                  <a:srgbClr val="00B050"/>
                </a:solidFill>
              </a:rPr>
              <a:t>image</a:t>
            </a:r>
            <a:r>
              <a:rPr lang="zh-CN" altLang="en-US" dirty="0">
                <a:solidFill>
                  <a:srgbClr val="00B050"/>
                </a:solidFill>
              </a:rPr>
              <a:t>的颜色数量</a:t>
            </a:r>
            <a:r>
              <a:rPr lang="zh-CN" altLang="en-US" dirty="0" smtClean="0">
                <a:solidFill>
                  <a:srgbClr val="00B050"/>
                </a:solidFill>
              </a:rPr>
              <a:t>，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dirty="0" smtClean="0">
                <a:solidFill>
                  <a:srgbClr val="00B050"/>
                </a:solidFill>
              </a:rPr>
              <a:t>// </a:t>
            </a:r>
            <a:r>
              <a:rPr lang="zh-CN" altLang="en-US" dirty="0" smtClean="0">
                <a:solidFill>
                  <a:srgbClr val="00B050"/>
                </a:solidFill>
              </a:rPr>
              <a:t>每个</a:t>
            </a:r>
            <a:r>
              <a:rPr lang="zh-CN" altLang="en-US" dirty="0">
                <a:solidFill>
                  <a:srgbClr val="00B050"/>
                </a:solidFill>
              </a:rPr>
              <a:t>通道的颜色值数量削减到原来的</a:t>
            </a:r>
            <a:r>
              <a:rPr lang="en-US" altLang="zh-CN" dirty="0">
                <a:solidFill>
                  <a:srgbClr val="00B050"/>
                </a:solidFill>
              </a:rPr>
              <a:t>1/div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void </a:t>
            </a:r>
            <a:r>
              <a:rPr lang="en-US" altLang="zh-CN" dirty="0" err="1">
                <a:solidFill>
                  <a:srgbClr val="0070C0"/>
                </a:solidFill>
              </a:rPr>
              <a:t>colorReduce</a:t>
            </a:r>
            <a:r>
              <a:rPr lang="en-US" altLang="zh-CN" dirty="0">
                <a:solidFill>
                  <a:srgbClr val="0070C0"/>
                </a:solidFill>
              </a:rPr>
              <a:t>(cv::Mat image, </a:t>
            </a:r>
            <a:r>
              <a:rPr lang="en-US" altLang="zh-CN" dirty="0" err="1">
                <a:solidFill>
                  <a:srgbClr val="0070C0"/>
                </a:solidFill>
              </a:rPr>
              <a:t>int</a:t>
            </a:r>
            <a:r>
              <a:rPr lang="en-US" altLang="zh-CN" dirty="0">
                <a:solidFill>
                  <a:srgbClr val="0070C0"/>
                </a:solidFill>
              </a:rPr>
              <a:t> div = 64) </a:t>
            </a:r>
            <a:r>
              <a:rPr lang="en-US" altLang="zh-CN" dirty="0" smtClean="0">
                <a:solidFill>
                  <a:srgbClr val="0070C0"/>
                </a:solidFill>
              </a:rPr>
              <a:t>{</a:t>
            </a:r>
            <a:endParaRPr lang="en-US" altLang="zh-CN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</a:t>
            </a:r>
            <a:r>
              <a:rPr lang="en-US" altLang="zh-CN" dirty="0" err="1">
                <a:solidFill>
                  <a:srgbClr val="0070C0"/>
                </a:solidFill>
              </a:rPr>
              <a:t>int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 err="1">
                <a:solidFill>
                  <a:srgbClr val="0070C0"/>
                </a:solidFill>
              </a:rPr>
              <a:t>nr</a:t>
            </a:r>
            <a:r>
              <a:rPr lang="en-US" altLang="zh-CN" dirty="0">
                <a:solidFill>
                  <a:srgbClr val="0070C0"/>
                </a:solidFill>
              </a:rPr>
              <a:t> = </a:t>
            </a:r>
            <a:r>
              <a:rPr lang="en-US" altLang="zh-CN" dirty="0" err="1">
                <a:solidFill>
                  <a:srgbClr val="0070C0"/>
                </a:solidFill>
              </a:rPr>
              <a:t>image.rows</a:t>
            </a:r>
            <a:r>
              <a:rPr lang="en-US" altLang="zh-CN" dirty="0">
                <a:solidFill>
                  <a:srgbClr val="0070C0"/>
                </a:solidFill>
              </a:rPr>
              <a:t>; </a:t>
            </a:r>
            <a:r>
              <a:rPr lang="en-US" altLang="zh-CN" dirty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行数</a:t>
            </a:r>
          </a:p>
          <a:p>
            <a:pPr marL="109728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	</a:t>
            </a:r>
            <a:r>
              <a:rPr lang="en-US" altLang="zh-CN" dirty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每行的元素数量</a:t>
            </a:r>
            <a:r>
              <a:rPr lang="en-US" altLang="zh-CN" dirty="0">
                <a:solidFill>
                  <a:srgbClr val="00B050"/>
                </a:solidFill>
              </a:rPr>
              <a:t>(</a:t>
            </a:r>
            <a:r>
              <a:rPr lang="zh-CN" altLang="en-US" dirty="0">
                <a:solidFill>
                  <a:srgbClr val="00B050"/>
                </a:solidFill>
              </a:rPr>
              <a:t>注意不是像素数量</a:t>
            </a:r>
            <a:r>
              <a:rPr lang="en-US" altLang="zh-CN" dirty="0">
                <a:solidFill>
                  <a:srgbClr val="00B050"/>
                </a:solidFill>
              </a:rPr>
              <a:t>)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</a:t>
            </a:r>
            <a:r>
              <a:rPr lang="en-US" altLang="zh-CN" dirty="0" err="1">
                <a:solidFill>
                  <a:srgbClr val="0070C0"/>
                </a:solidFill>
              </a:rPr>
              <a:t>int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 err="1">
                <a:solidFill>
                  <a:srgbClr val="0070C0"/>
                </a:solidFill>
              </a:rPr>
              <a:t>nc</a:t>
            </a:r>
            <a:r>
              <a:rPr lang="en-US" altLang="zh-CN" dirty="0">
                <a:solidFill>
                  <a:srgbClr val="0070C0"/>
                </a:solidFill>
              </a:rPr>
              <a:t> = </a:t>
            </a:r>
            <a:r>
              <a:rPr lang="en-US" altLang="zh-CN" dirty="0" err="1">
                <a:solidFill>
                  <a:srgbClr val="0070C0"/>
                </a:solidFill>
              </a:rPr>
              <a:t>image.cols</a:t>
            </a:r>
            <a:r>
              <a:rPr lang="en-US" altLang="zh-CN" dirty="0">
                <a:solidFill>
                  <a:srgbClr val="0070C0"/>
                </a:solidFill>
              </a:rPr>
              <a:t> * </a:t>
            </a:r>
            <a:r>
              <a:rPr lang="en-US" altLang="zh-CN" dirty="0" err="1">
                <a:solidFill>
                  <a:srgbClr val="0070C0"/>
                </a:solidFill>
              </a:rPr>
              <a:t>image.channels</a:t>
            </a:r>
            <a:r>
              <a:rPr lang="en-US" altLang="zh-CN" dirty="0" smtClean="0">
                <a:solidFill>
                  <a:srgbClr val="0070C0"/>
                </a:solidFill>
              </a:rPr>
              <a:t>();</a:t>
            </a:r>
            <a:endParaRPr lang="en-US" altLang="zh-CN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for (</a:t>
            </a:r>
            <a:r>
              <a:rPr lang="en-US" altLang="zh-CN" dirty="0" err="1">
                <a:solidFill>
                  <a:srgbClr val="0070C0"/>
                </a:solidFill>
              </a:rPr>
              <a:t>int</a:t>
            </a:r>
            <a:r>
              <a:rPr lang="en-US" altLang="zh-CN" dirty="0">
                <a:solidFill>
                  <a:srgbClr val="0070C0"/>
                </a:solidFill>
              </a:rPr>
              <a:t> j = 0; j &lt; </a:t>
            </a:r>
            <a:r>
              <a:rPr lang="en-US" altLang="zh-CN" dirty="0" err="1">
                <a:solidFill>
                  <a:srgbClr val="0070C0"/>
                </a:solidFill>
              </a:rPr>
              <a:t>nr</a:t>
            </a:r>
            <a:r>
              <a:rPr lang="en-US" altLang="zh-CN" dirty="0">
                <a:solidFill>
                  <a:srgbClr val="0070C0"/>
                </a:solidFill>
              </a:rPr>
              <a:t>; </a:t>
            </a:r>
            <a:r>
              <a:rPr lang="en-US" altLang="zh-CN" dirty="0" err="1">
                <a:solidFill>
                  <a:srgbClr val="0070C0"/>
                </a:solidFill>
              </a:rPr>
              <a:t>j++</a:t>
            </a:r>
            <a:r>
              <a:rPr lang="en-US" altLang="zh-CN" dirty="0">
                <a:solidFill>
                  <a:srgbClr val="0070C0"/>
                </a:solidFill>
              </a:rPr>
              <a:t>) { </a:t>
            </a:r>
            <a:r>
              <a:rPr lang="en-US" altLang="zh-CN" dirty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遍历每一行</a:t>
            </a:r>
          </a:p>
          <a:p>
            <a:pPr marL="109728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		</a:t>
            </a:r>
            <a:r>
              <a:rPr lang="en-US" altLang="zh-CN" dirty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取得行</a:t>
            </a:r>
            <a:r>
              <a:rPr lang="en-US" altLang="zh-CN" dirty="0">
                <a:solidFill>
                  <a:srgbClr val="00B050"/>
                </a:solidFill>
              </a:rPr>
              <a:t>j</a:t>
            </a:r>
            <a:r>
              <a:rPr lang="zh-CN" altLang="en-US" dirty="0">
                <a:solidFill>
                  <a:srgbClr val="00B050"/>
                </a:solidFill>
              </a:rPr>
              <a:t>的地址</a:t>
            </a:r>
          </a:p>
          <a:p>
            <a:pPr marL="109728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		</a:t>
            </a:r>
            <a:r>
              <a:rPr lang="en-US" altLang="zh-CN" dirty="0" err="1">
                <a:solidFill>
                  <a:srgbClr val="0070C0"/>
                </a:solidFill>
              </a:rPr>
              <a:t>uchar</a:t>
            </a:r>
            <a:r>
              <a:rPr lang="en-US" altLang="zh-CN" dirty="0">
                <a:solidFill>
                  <a:srgbClr val="0070C0"/>
                </a:solidFill>
              </a:rPr>
              <a:t>* data = </a:t>
            </a:r>
            <a:r>
              <a:rPr lang="en-US" altLang="zh-CN" dirty="0" err="1">
                <a:solidFill>
                  <a:srgbClr val="0070C0"/>
                </a:solidFill>
              </a:rPr>
              <a:t>image.</a:t>
            </a:r>
            <a:r>
              <a:rPr lang="en-US" altLang="zh-CN" dirty="0" err="1">
                <a:solidFill>
                  <a:srgbClr val="FF0000"/>
                </a:solidFill>
              </a:rPr>
              <a:t>ptr</a:t>
            </a:r>
            <a:r>
              <a:rPr lang="en-US" altLang="zh-CN" dirty="0">
                <a:solidFill>
                  <a:srgbClr val="0070C0"/>
                </a:solidFill>
              </a:rPr>
              <a:t>&lt;</a:t>
            </a:r>
            <a:r>
              <a:rPr lang="en-US" altLang="zh-CN" dirty="0" err="1">
                <a:solidFill>
                  <a:srgbClr val="0070C0"/>
                </a:solidFill>
              </a:rPr>
              <a:t>uchar</a:t>
            </a:r>
            <a:r>
              <a:rPr lang="en-US" altLang="zh-CN" dirty="0">
                <a:solidFill>
                  <a:srgbClr val="0070C0"/>
                </a:solidFill>
              </a:rPr>
              <a:t>&gt;(j);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	</a:t>
            </a:r>
            <a:r>
              <a:rPr lang="en-US" altLang="zh-CN" dirty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遍历当前行每一个元素</a:t>
            </a:r>
          </a:p>
          <a:p>
            <a:pPr marL="109728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		</a:t>
            </a:r>
            <a:r>
              <a:rPr lang="en-US" altLang="zh-CN" dirty="0">
                <a:solidFill>
                  <a:srgbClr val="0070C0"/>
                </a:solidFill>
              </a:rPr>
              <a:t>for (</a:t>
            </a:r>
            <a:r>
              <a:rPr lang="en-US" altLang="zh-CN" dirty="0" err="1">
                <a:solidFill>
                  <a:srgbClr val="0070C0"/>
                </a:solidFill>
              </a:rPr>
              <a:t>int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 err="1">
                <a:solidFill>
                  <a:srgbClr val="0070C0"/>
                </a:solidFill>
              </a:rPr>
              <a:t>i</a:t>
            </a:r>
            <a:r>
              <a:rPr lang="en-US" altLang="zh-CN" dirty="0">
                <a:solidFill>
                  <a:srgbClr val="0070C0"/>
                </a:solidFill>
              </a:rPr>
              <a:t> = 0; </a:t>
            </a:r>
            <a:r>
              <a:rPr lang="en-US" altLang="zh-CN" dirty="0" err="1">
                <a:solidFill>
                  <a:srgbClr val="0070C0"/>
                </a:solidFill>
              </a:rPr>
              <a:t>i</a:t>
            </a:r>
            <a:r>
              <a:rPr lang="en-US" altLang="zh-CN" dirty="0">
                <a:solidFill>
                  <a:srgbClr val="0070C0"/>
                </a:solidFill>
              </a:rPr>
              <a:t> &lt; </a:t>
            </a:r>
            <a:r>
              <a:rPr lang="en-US" altLang="zh-CN" dirty="0" err="1">
                <a:solidFill>
                  <a:srgbClr val="0070C0"/>
                </a:solidFill>
              </a:rPr>
              <a:t>nc</a:t>
            </a:r>
            <a:r>
              <a:rPr lang="en-US" altLang="zh-CN" dirty="0">
                <a:solidFill>
                  <a:srgbClr val="0070C0"/>
                </a:solidFill>
              </a:rPr>
              <a:t>; </a:t>
            </a:r>
            <a:r>
              <a:rPr lang="en-US" altLang="zh-CN" dirty="0" err="1">
                <a:solidFill>
                  <a:srgbClr val="0070C0"/>
                </a:solidFill>
              </a:rPr>
              <a:t>i</a:t>
            </a:r>
            <a:r>
              <a:rPr lang="en-US" altLang="zh-CN" dirty="0">
                <a:solidFill>
                  <a:srgbClr val="0070C0"/>
                </a:solidFill>
              </a:rPr>
              <a:t>++) {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	</a:t>
            </a:r>
            <a:r>
              <a:rPr lang="en-US" altLang="zh-CN" dirty="0" smtClean="0">
                <a:solidFill>
                  <a:srgbClr val="0070C0"/>
                </a:solidFill>
              </a:rPr>
              <a:t>	</a:t>
            </a:r>
            <a:r>
              <a:rPr lang="en-US" altLang="zh-CN" dirty="0" smtClean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处理每个元素</a:t>
            </a:r>
            <a:r>
              <a:rPr lang="en-US" altLang="zh-CN" dirty="0" smtClean="0">
                <a:solidFill>
                  <a:srgbClr val="00B050"/>
                </a:solidFill>
              </a:rPr>
              <a:t>---------------------</a:t>
            </a:r>
            <a:endParaRPr lang="en-US" altLang="zh-CN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	</a:t>
            </a:r>
            <a:r>
              <a:rPr lang="en-US" altLang="zh-CN" dirty="0" smtClean="0">
                <a:solidFill>
                  <a:srgbClr val="0070C0"/>
                </a:solidFill>
              </a:rPr>
              <a:t>	</a:t>
            </a:r>
            <a:r>
              <a:rPr lang="en-US" altLang="zh-CN" dirty="0" smtClean="0">
                <a:solidFill>
                  <a:srgbClr val="FF0000"/>
                </a:solidFill>
              </a:rPr>
              <a:t>data[</a:t>
            </a:r>
            <a:r>
              <a:rPr lang="en-US" altLang="zh-CN" dirty="0" err="1" smtClean="0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] = data[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] / div * div + div / 2;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	</a:t>
            </a:r>
            <a:r>
              <a:rPr lang="en-US" altLang="zh-CN" dirty="0" smtClean="0">
                <a:solidFill>
                  <a:srgbClr val="0070C0"/>
                </a:solidFill>
              </a:rPr>
              <a:t>	</a:t>
            </a:r>
            <a:r>
              <a:rPr lang="en-US" altLang="zh-CN" dirty="0" smtClean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元素处理结束</a:t>
            </a:r>
            <a:r>
              <a:rPr lang="en-US" altLang="zh-CN" dirty="0" smtClean="0">
                <a:solidFill>
                  <a:srgbClr val="00B050"/>
                </a:solidFill>
              </a:rPr>
              <a:t>---------------------</a:t>
            </a:r>
            <a:endParaRPr lang="en-US" altLang="zh-CN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</a:t>
            </a:r>
            <a:r>
              <a:rPr lang="en-US" altLang="zh-CN" dirty="0" smtClean="0">
                <a:solidFill>
                  <a:srgbClr val="0070C0"/>
                </a:solidFill>
              </a:rPr>
              <a:t>	} </a:t>
            </a:r>
            <a:r>
              <a:rPr lang="en-US" altLang="zh-CN" dirty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一行结束</a:t>
            </a:r>
          </a:p>
          <a:p>
            <a:pPr marL="109728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	</a:t>
            </a:r>
            <a:r>
              <a:rPr lang="en-US" altLang="zh-CN" dirty="0">
                <a:solidFill>
                  <a:srgbClr val="0070C0"/>
                </a:solidFill>
              </a:rPr>
              <a:t>}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91880" y="5445224"/>
            <a:ext cx="4988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处理语句也可采用另一种等价做法，</a:t>
            </a:r>
            <a:endParaRPr lang="en-US" altLang="zh-CN" dirty="0" smtClean="0"/>
          </a:p>
          <a:p>
            <a:r>
              <a:rPr lang="zh-CN" altLang="en-US" dirty="0" smtClean="0"/>
              <a:t>即利用指针运算从一列移动到下一列：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0070C0"/>
                </a:solidFill>
              </a:rPr>
              <a:t>*data = *data / div * div + div / 2; data++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86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编程测试一下吧</a:t>
            </a:r>
            <a:r>
              <a:rPr lang="en-US" altLang="zh-CN" dirty="0"/>
              <a:t>!</a:t>
            </a:r>
            <a:r>
              <a:rPr lang="zh-CN" altLang="en-US" dirty="0"/>
              <a:t>可参考教材</a:t>
            </a:r>
            <a:r>
              <a:rPr lang="en-US" altLang="zh-CN" dirty="0">
                <a:solidFill>
                  <a:srgbClr val="0070C0"/>
                </a:solidFill>
              </a:rPr>
              <a:t>P26</a:t>
            </a:r>
            <a:endParaRPr lang="zh-CN" altLang="en-US" dirty="0">
              <a:solidFill>
                <a:srgbClr val="0070C0"/>
              </a:solidFill>
            </a:endParaRPr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用指针扫描图像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060025"/>
            <a:ext cx="5328592" cy="4011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950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zh-CN" altLang="en-US" sz="2400" dirty="0" smtClean="0"/>
              <a:t>扩展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：</a:t>
            </a:r>
            <a:r>
              <a:rPr lang="zh-CN" altLang="en-US" sz="2400" dirty="0" smtClean="0">
                <a:solidFill>
                  <a:srgbClr val="FF0000"/>
                </a:solidFill>
              </a:rPr>
              <a:t>其他减色算法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减色计算也可以使用</a:t>
            </a:r>
            <a:r>
              <a:rPr lang="zh-CN" altLang="en-US" sz="2400" dirty="0" smtClean="0">
                <a:solidFill>
                  <a:srgbClr val="FF0000"/>
                </a:solidFill>
              </a:rPr>
              <a:t>取模运算符</a:t>
            </a:r>
            <a:r>
              <a:rPr lang="zh-CN" altLang="en-US" sz="2400" dirty="0" smtClean="0"/>
              <a:t>，利用它得到最接近的</a:t>
            </a:r>
            <a:r>
              <a:rPr lang="en-US" altLang="zh-CN" sz="2400" dirty="0" smtClean="0">
                <a:solidFill>
                  <a:srgbClr val="0070C0"/>
                </a:solidFill>
              </a:rPr>
              <a:t>div</a:t>
            </a:r>
            <a:r>
              <a:rPr lang="zh-CN" altLang="en-US" sz="2400" dirty="0" smtClean="0"/>
              <a:t>倍数：</a:t>
            </a:r>
            <a:endParaRPr lang="en-US" altLang="zh-CN" sz="2400" dirty="0" smtClean="0"/>
          </a:p>
          <a:p>
            <a:pPr marL="109728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</a:t>
            </a:r>
            <a:r>
              <a:rPr lang="en-US" altLang="zh-CN" sz="2000" dirty="0" smtClean="0">
                <a:solidFill>
                  <a:srgbClr val="0070C0"/>
                </a:solidFill>
              </a:rPr>
              <a:t>data[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</a:t>
            </a:r>
            <a:r>
              <a:rPr lang="en-US" altLang="zh-CN" sz="2000" dirty="0" smtClean="0">
                <a:solidFill>
                  <a:srgbClr val="0070C0"/>
                </a:solidFill>
              </a:rPr>
              <a:t>] = </a:t>
            </a:r>
            <a:r>
              <a:rPr lang="en-US" altLang="zh-CN" sz="2000" dirty="0" smtClean="0">
                <a:solidFill>
                  <a:srgbClr val="FF0000"/>
                </a:solidFill>
              </a:rPr>
              <a:t>data[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i</a:t>
            </a:r>
            <a:r>
              <a:rPr lang="en-US" altLang="zh-CN" sz="2000" dirty="0" smtClean="0">
                <a:solidFill>
                  <a:srgbClr val="FF0000"/>
                </a:solidFill>
              </a:rPr>
              <a:t>] - data[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i</a:t>
            </a:r>
            <a:r>
              <a:rPr lang="en-US" altLang="zh-CN" sz="2000" dirty="0" smtClean="0">
                <a:solidFill>
                  <a:srgbClr val="FF0000"/>
                </a:solidFill>
              </a:rPr>
              <a:t>] % div </a:t>
            </a:r>
            <a:r>
              <a:rPr lang="en-US" altLang="zh-CN" sz="2000" dirty="0" smtClean="0">
                <a:solidFill>
                  <a:srgbClr val="0070C0"/>
                </a:solidFill>
              </a:rPr>
              <a:t>+ div / 2;</a:t>
            </a:r>
          </a:p>
          <a:p>
            <a:r>
              <a:rPr lang="zh-CN" altLang="en-US" sz="2400" dirty="0" smtClean="0"/>
              <a:t>如果把</a:t>
            </a:r>
            <a:r>
              <a:rPr lang="zh-CN" altLang="en-US" sz="2400" dirty="0" smtClean="0">
                <a:solidFill>
                  <a:srgbClr val="0000FF"/>
                </a:solidFill>
              </a:rPr>
              <a:t>减色因子</a:t>
            </a:r>
            <a:r>
              <a:rPr lang="zh-CN" altLang="en-US" sz="2400" dirty="0" smtClean="0"/>
              <a:t>限定为</a:t>
            </a:r>
            <a:r>
              <a:rPr lang="en-US" altLang="zh-CN" sz="2400" dirty="0" smtClean="0">
                <a:solidFill>
                  <a:srgbClr val="0070C0"/>
                </a:solidFill>
              </a:rPr>
              <a:t>2</a:t>
            </a:r>
            <a:r>
              <a:rPr lang="zh-CN" altLang="en-US" sz="2400" dirty="0" smtClean="0"/>
              <a:t>的指数，即</a:t>
            </a:r>
            <a:r>
              <a:rPr lang="en-US" altLang="zh-CN" sz="2400" dirty="0" smtClean="0">
                <a:solidFill>
                  <a:srgbClr val="0070C0"/>
                </a:solidFill>
              </a:rPr>
              <a:t>div = pow(2, n)</a:t>
            </a:r>
            <a:r>
              <a:rPr lang="zh-CN" altLang="en-US" sz="2400" dirty="0" smtClean="0"/>
              <a:t>，那么可利用</a:t>
            </a:r>
            <a:r>
              <a:rPr lang="zh-CN" altLang="en-US" sz="2400" dirty="0" smtClean="0">
                <a:solidFill>
                  <a:srgbClr val="FF0000"/>
                </a:solidFill>
              </a:rPr>
              <a:t>位运算</a:t>
            </a:r>
            <a:r>
              <a:rPr lang="zh-CN" altLang="en-US" sz="2400" dirty="0" smtClean="0"/>
              <a:t>来实现：</a:t>
            </a:r>
            <a:endParaRPr lang="en-US" altLang="zh-CN" sz="2400" dirty="0" smtClean="0"/>
          </a:p>
          <a:p>
            <a:pPr marL="109728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用来截取像素值的掩码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 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uchar</a:t>
            </a:r>
            <a:r>
              <a:rPr lang="en-US" altLang="zh-CN" sz="2000" dirty="0" smtClean="0">
                <a:solidFill>
                  <a:srgbClr val="0070C0"/>
                </a:solidFill>
              </a:rPr>
              <a:t> mask = 0xFF &lt;&lt; n;</a:t>
            </a:r>
            <a:r>
              <a:rPr lang="en-US" altLang="zh-CN" sz="2000" dirty="0" smtClean="0"/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例如，如</a:t>
            </a:r>
            <a:r>
              <a:rPr lang="en-US" altLang="zh-CN" sz="2000" dirty="0" smtClean="0">
                <a:solidFill>
                  <a:srgbClr val="00B050"/>
                </a:solidFill>
              </a:rPr>
              <a:t>div=16</a:t>
            </a:r>
            <a:r>
              <a:rPr lang="zh-CN" altLang="en-US" sz="2000" dirty="0" smtClean="0">
                <a:solidFill>
                  <a:srgbClr val="00B050"/>
                </a:solidFill>
              </a:rPr>
              <a:t>，则</a:t>
            </a:r>
            <a:r>
              <a:rPr lang="en-US" altLang="zh-CN" sz="2000" dirty="0" smtClean="0">
                <a:solidFill>
                  <a:srgbClr val="00B050"/>
                </a:solidFill>
              </a:rPr>
              <a:t>mask=0xF0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  </a:t>
            </a:r>
            <a:r>
              <a:rPr lang="en-US" altLang="zh-CN" sz="2000" dirty="0" smtClean="0">
                <a:solidFill>
                  <a:srgbClr val="0070C0"/>
                </a:solidFill>
              </a:rPr>
              <a:t>*data &amp;= mask;    		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掩码，将后</a:t>
            </a:r>
            <a:r>
              <a:rPr lang="en-US" altLang="zh-CN" sz="2000" dirty="0" smtClean="0">
                <a:solidFill>
                  <a:srgbClr val="00B050"/>
                </a:solidFill>
              </a:rPr>
              <a:t>n</a:t>
            </a:r>
            <a:r>
              <a:rPr lang="zh-CN" altLang="en-US" sz="2000" dirty="0" smtClean="0">
                <a:solidFill>
                  <a:srgbClr val="00B050"/>
                </a:solidFill>
              </a:rPr>
              <a:t>位设为</a:t>
            </a:r>
            <a:r>
              <a:rPr lang="en-US" altLang="zh-CN" sz="2000" dirty="0" smtClean="0">
                <a:solidFill>
                  <a:srgbClr val="00B050"/>
                </a:solidFill>
              </a:rPr>
              <a:t>0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  </a:t>
            </a:r>
            <a:r>
              <a:rPr lang="en-US" altLang="zh-CN" sz="2000" dirty="0" smtClean="0">
                <a:solidFill>
                  <a:srgbClr val="0070C0"/>
                </a:solidFill>
              </a:rPr>
              <a:t>*data++ += div &gt;&gt; 1;  </a:t>
            </a:r>
            <a:r>
              <a:rPr lang="en-US" altLang="zh-CN" sz="2000" dirty="0" smtClean="0">
                <a:solidFill>
                  <a:srgbClr val="00B050"/>
                </a:solidFill>
              </a:rPr>
              <a:t>	// </a:t>
            </a:r>
            <a:r>
              <a:rPr lang="zh-CN" altLang="en-US" sz="2000" dirty="0" smtClean="0">
                <a:solidFill>
                  <a:srgbClr val="00B050"/>
                </a:solidFill>
              </a:rPr>
              <a:t>加上</a:t>
            </a:r>
            <a:r>
              <a:rPr lang="en-US" altLang="zh-CN" sz="2000" dirty="0" smtClean="0">
                <a:solidFill>
                  <a:srgbClr val="00B050"/>
                </a:solidFill>
              </a:rPr>
              <a:t>div/2</a:t>
            </a:r>
          </a:p>
          <a:p>
            <a:r>
              <a:rPr lang="zh-CN" altLang="en-US" sz="2400" dirty="0" smtClean="0"/>
              <a:t>一般来说，使用位运算的代码运行效率很高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用指针扫描图像</a:t>
            </a:r>
          </a:p>
        </p:txBody>
      </p:sp>
    </p:spTree>
    <p:extLst>
      <p:ext uri="{BB962C8B-B14F-4D97-AF65-F5344CB8AC3E}">
        <p14:creationId xmlns:p14="http://schemas.microsoft.com/office/powerpoint/2010/main" val="241576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728" indent="0">
              <a:buNone/>
            </a:pPr>
            <a:r>
              <a:rPr lang="zh-CN" altLang="en-US" sz="2400" dirty="0" smtClean="0"/>
              <a:t>扩展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：</a:t>
            </a:r>
            <a:r>
              <a:rPr lang="zh-CN" altLang="en-US" sz="2400" dirty="0" smtClean="0">
                <a:solidFill>
                  <a:srgbClr val="FF0000"/>
                </a:solidFill>
              </a:rPr>
              <a:t>使用输入和输出参数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在定义函数时允许用户选择是否采用就地处理，方法的</a:t>
            </a:r>
            <a:r>
              <a:rPr lang="zh-CN" altLang="en-US" sz="2400" dirty="0" smtClean="0">
                <a:solidFill>
                  <a:srgbClr val="0000FF"/>
                </a:solidFill>
              </a:rPr>
              <a:t>原型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   </a:t>
            </a:r>
            <a:r>
              <a:rPr lang="en-US" altLang="zh-CN" sz="2000" dirty="0">
                <a:solidFill>
                  <a:srgbClr val="0070C0"/>
                </a:solidFill>
              </a:rPr>
              <a:t>void </a:t>
            </a:r>
            <a:r>
              <a:rPr lang="en-US" altLang="zh-CN" sz="2000" dirty="0" err="1">
                <a:solidFill>
                  <a:srgbClr val="0070C0"/>
                </a:solidFill>
              </a:rPr>
              <a:t>colorReduce</a:t>
            </a:r>
            <a:r>
              <a:rPr lang="en-US" altLang="zh-CN" sz="2000" dirty="0">
                <a:solidFill>
                  <a:srgbClr val="0070C0"/>
                </a:solidFill>
              </a:rPr>
              <a:t>(</a:t>
            </a:r>
            <a:r>
              <a:rPr lang="en-US" altLang="zh-CN" sz="2000" dirty="0" err="1">
                <a:solidFill>
                  <a:srgbClr val="FF0000"/>
                </a:solidFill>
              </a:rPr>
              <a:t>const</a:t>
            </a:r>
            <a:r>
              <a:rPr lang="en-US" altLang="zh-CN" sz="2000" dirty="0">
                <a:solidFill>
                  <a:srgbClr val="0070C0"/>
                </a:solidFill>
              </a:rPr>
              <a:t> cv::Mat &amp;image,	</a:t>
            </a:r>
            <a:r>
              <a:rPr lang="en-US" altLang="zh-CN" sz="2000" dirty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输入图像</a:t>
            </a:r>
          </a:p>
          <a:p>
            <a:pPr marL="109728" indent="0">
              <a:buNone/>
            </a:pPr>
            <a:r>
              <a:rPr lang="zh-CN" altLang="en-US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 smtClean="0">
                <a:solidFill>
                  <a:srgbClr val="0070C0"/>
                </a:solidFill>
              </a:rPr>
              <a:t>	         cv</a:t>
            </a:r>
            <a:r>
              <a:rPr lang="en-US" altLang="zh-CN" sz="2000" dirty="0">
                <a:solidFill>
                  <a:srgbClr val="0070C0"/>
                </a:solidFill>
              </a:rPr>
              <a:t>::Mat &amp;result,		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输出图像</a:t>
            </a:r>
          </a:p>
          <a:p>
            <a:pPr marL="109728" indent="0">
              <a:buNone/>
            </a:pPr>
            <a:r>
              <a:rPr lang="zh-CN" altLang="en-US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 smtClean="0">
                <a:solidFill>
                  <a:srgbClr val="0070C0"/>
                </a:solidFill>
              </a:rPr>
              <a:t>	        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int</a:t>
            </a:r>
            <a:r>
              <a:rPr lang="en-US" altLang="zh-CN" sz="2000" dirty="0" smtClean="0">
                <a:solidFill>
                  <a:srgbClr val="0070C0"/>
                </a:solidFill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div = 64</a:t>
            </a:r>
            <a:r>
              <a:rPr lang="en-US" altLang="zh-CN" sz="2000" dirty="0" smtClean="0">
                <a:solidFill>
                  <a:srgbClr val="0070C0"/>
                </a:solidFill>
              </a:rPr>
              <a:t>);</a:t>
            </a:r>
          </a:p>
          <a:p>
            <a:r>
              <a:rPr lang="zh-CN" altLang="en-US" sz="2400" dirty="0" smtClean="0"/>
              <a:t>如果需要</a:t>
            </a:r>
            <a:r>
              <a:rPr lang="zh-CN" altLang="en-US" sz="2400" dirty="0" smtClean="0">
                <a:solidFill>
                  <a:srgbClr val="0000FF"/>
                </a:solidFill>
              </a:rPr>
              <a:t>就地处理</a:t>
            </a:r>
            <a:r>
              <a:rPr lang="zh-CN" altLang="en-US" sz="2400" dirty="0" smtClean="0"/>
              <a:t>，可在输入和输出参数中用同一个</a:t>
            </a:r>
            <a:r>
              <a:rPr lang="en-US" altLang="zh-CN" sz="2400" dirty="0" smtClean="0">
                <a:solidFill>
                  <a:srgbClr val="0070C0"/>
                </a:solidFill>
              </a:rPr>
              <a:t>image</a:t>
            </a:r>
            <a:r>
              <a:rPr lang="zh-CN" altLang="en-US" sz="2400" dirty="0" smtClean="0"/>
              <a:t>变量：</a:t>
            </a:r>
            <a:endParaRPr lang="en-US" altLang="zh-CN" sz="2400" dirty="0" smtClean="0"/>
          </a:p>
          <a:p>
            <a:pPr marL="109728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colorReduce</a:t>
            </a:r>
            <a:r>
              <a:rPr lang="en-US" altLang="zh-CN" sz="2000" dirty="0" smtClean="0">
                <a:solidFill>
                  <a:srgbClr val="0070C0"/>
                </a:solidFill>
              </a:rPr>
              <a:t>(image, image);</a:t>
            </a:r>
          </a:p>
          <a:p>
            <a:r>
              <a:rPr lang="zh-CN" altLang="en-US" sz="2400" dirty="0" smtClean="0"/>
              <a:t>否则就提供一个</a:t>
            </a:r>
            <a:r>
              <a:rPr lang="en-US" altLang="zh-CN" sz="2400" dirty="0" smtClean="0">
                <a:solidFill>
                  <a:srgbClr val="0070C0"/>
                </a:solidFill>
              </a:rPr>
              <a:t>cv::Mat</a:t>
            </a:r>
            <a:r>
              <a:rPr lang="zh-CN" altLang="en-US" sz="2400" dirty="0" smtClean="0"/>
              <a:t>实例给</a:t>
            </a:r>
            <a:r>
              <a:rPr lang="en-US" altLang="zh-CN" sz="2400" dirty="0" smtClean="0">
                <a:solidFill>
                  <a:srgbClr val="0070C0"/>
                </a:solidFill>
              </a:rPr>
              <a:t>result</a:t>
            </a:r>
            <a:r>
              <a:rPr lang="zh-CN" altLang="en-US" sz="2400" dirty="0" smtClean="0"/>
              <a:t>参数</a:t>
            </a:r>
            <a:r>
              <a:rPr lang="zh-CN" altLang="en-US" sz="2400" dirty="0" smtClean="0">
                <a:solidFill>
                  <a:srgbClr val="0070C0"/>
                </a:solidFill>
              </a:rPr>
              <a:t>：</a:t>
            </a:r>
            <a:endParaRPr lang="en-US" altLang="zh-CN" sz="2400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sz="2400" dirty="0" smtClean="0"/>
              <a:t>  </a:t>
            </a:r>
            <a:r>
              <a:rPr lang="en-US" altLang="zh-CN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cv::Mat result;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 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colorReduce</a:t>
            </a:r>
            <a:r>
              <a:rPr lang="en-US" altLang="zh-CN" sz="2000" dirty="0" smtClean="0">
                <a:solidFill>
                  <a:srgbClr val="0070C0"/>
                </a:solidFill>
              </a:rPr>
              <a:t>(image, result);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用指针扫描图像</a:t>
            </a:r>
          </a:p>
        </p:txBody>
      </p:sp>
    </p:spTree>
    <p:extLst>
      <p:ext uri="{BB962C8B-B14F-4D97-AF65-F5344CB8AC3E}">
        <p14:creationId xmlns:p14="http://schemas.microsoft.com/office/powerpoint/2010/main" val="308722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16632"/>
            <a:ext cx="8229600" cy="6597352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 smtClean="0"/>
              <a:t>函数实现中首先要</a:t>
            </a:r>
            <a:r>
              <a:rPr lang="zh-CN" altLang="en-US" sz="2800" dirty="0" smtClean="0">
                <a:solidFill>
                  <a:srgbClr val="FF0000"/>
                </a:solidFill>
              </a:rPr>
              <a:t>检查输出图像</a:t>
            </a:r>
            <a:r>
              <a:rPr lang="zh-CN" altLang="en-US" sz="2800" dirty="0" smtClean="0"/>
              <a:t>，验证它</a:t>
            </a:r>
            <a:r>
              <a:rPr lang="zh-CN" altLang="en-US" sz="2800" dirty="0" smtClean="0">
                <a:solidFill>
                  <a:srgbClr val="0000FF"/>
                </a:solidFill>
              </a:rPr>
              <a:t>是否已分配数据矩阵</a:t>
            </a:r>
            <a:r>
              <a:rPr lang="zh-CN" altLang="en-US" sz="2800" dirty="0" smtClean="0"/>
              <a:t>，且</a:t>
            </a:r>
            <a:r>
              <a:rPr lang="zh-CN" altLang="en-US" sz="2800" dirty="0" smtClean="0">
                <a:solidFill>
                  <a:srgbClr val="0000FF"/>
                </a:solidFill>
              </a:rPr>
              <a:t>矩阵大小和类型与输入图像相同</a:t>
            </a:r>
            <a:r>
              <a:rPr lang="zh-CN" altLang="en-US" sz="2800" dirty="0" smtClean="0"/>
              <a:t>，可通过调用</a:t>
            </a:r>
            <a:r>
              <a:rPr lang="en-US" altLang="zh-CN" sz="2800" dirty="0" smtClean="0">
                <a:solidFill>
                  <a:srgbClr val="FF0000"/>
                </a:solidFill>
              </a:rPr>
              <a:t>create</a:t>
            </a:r>
            <a:r>
              <a:rPr lang="zh-CN" altLang="en-US" sz="2800" dirty="0" smtClean="0"/>
              <a:t>方法来实现，其内部会进行此验证，如果验证结果为真，则该方法不做任何操作，否则就对图像数据矩阵进行重新分配</a:t>
            </a:r>
            <a:endParaRPr lang="en-US" altLang="zh-CN" sz="2800" dirty="0" smtClean="0"/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   </a:t>
            </a:r>
            <a:r>
              <a:rPr lang="en-US" altLang="zh-CN" sz="2400" dirty="0" err="1">
                <a:solidFill>
                  <a:srgbClr val="FF0000"/>
                </a:solidFill>
              </a:rPr>
              <a:t>result.create</a:t>
            </a:r>
            <a:r>
              <a:rPr lang="en-US" altLang="zh-CN" sz="2400" dirty="0">
                <a:solidFill>
                  <a:srgbClr val="FF0000"/>
                </a:solidFill>
              </a:rPr>
              <a:t>(</a:t>
            </a:r>
            <a:r>
              <a:rPr lang="en-US" altLang="zh-CN" sz="2400" dirty="0" err="1">
                <a:solidFill>
                  <a:srgbClr val="FF0000"/>
                </a:solidFill>
              </a:rPr>
              <a:t>image.rows</a:t>
            </a:r>
            <a:r>
              <a:rPr lang="en-US" altLang="zh-CN" sz="2400" dirty="0">
                <a:solidFill>
                  <a:srgbClr val="FF0000"/>
                </a:solidFill>
              </a:rPr>
              <a:t>, </a:t>
            </a:r>
            <a:r>
              <a:rPr lang="en-US" altLang="zh-CN" sz="2400" dirty="0" err="1">
                <a:solidFill>
                  <a:srgbClr val="FF0000"/>
                </a:solidFill>
              </a:rPr>
              <a:t>image.cols</a:t>
            </a:r>
            <a:r>
              <a:rPr lang="en-US" altLang="zh-CN" sz="2400" dirty="0">
                <a:solidFill>
                  <a:srgbClr val="FF0000"/>
                </a:solidFill>
              </a:rPr>
              <a:t>, </a:t>
            </a:r>
            <a:r>
              <a:rPr lang="en-US" altLang="zh-CN" sz="2400" dirty="0" err="1">
                <a:solidFill>
                  <a:srgbClr val="FF0000"/>
                </a:solidFill>
              </a:rPr>
              <a:t>image.type</a:t>
            </a:r>
            <a:r>
              <a:rPr lang="en-US" altLang="zh-CN" sz="2400" dirty="0" smtClean="0">
                <a:solidFill>
                  <a:srgbClr val="FF0000"/>
                </a:solidFill>
              </a:rPr>
              <a:t>());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109728" indent="0">
              <a:buNone/>
            </a:pPr>
            <a:r>
              <a:rPr lang="en-US" altLang="zh-CN" sz="2400" dirty="0" smtClean="0">
                <a:solidFill>
                  <a:srgbClr val="0070C0"/>
                </a:solidFill>
              </a:rPr>
              <a:t>   </a:t>
            </a:r>
            <a:r>
              <a:rPr lang="en-US" altLang="zh-CN" sz="2400" dirty="0" err="1" smtClean="0">
                <a:solidFill>
                  <a:srgbClr val="0070C0"/>
                </a:solidFill>
              </a:rPr>
              <a:t>int</a:t>
            </a:r>
            <a:r>
              <a:rPr lang="en-US" altLang="zh-CN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err="1">
                <a:solidFill>
                  <a:srgbClr val="0070C0"/>
                </a:solidFill>
              </a:rPr>
              <a:t>nr</a:t>
            </a:r>
            <a:r>
              <a:rPr lang="en-US" altLang="zh-CN" sz="2400" dirty="0">
                <a:solidFill>
                  <a:srgbClr val="0070C0"/>
                </a:solidFill>
              </a:rPr>
              <a:t> = </a:t>
            </a:r>
            <a:r>
              <a:rPr lang="en-US" altLang="zh-CN" sz="2400" dirty="0" err="1">
                <a:solidFill>
                  <a:srgbClr val="0070C0"/>
                </a:solidFill>
              </a:rPr>
              <a:t>image.rows</a:t>
            </a:r>
            <a:r>
              <a:rPr lang="en-US" altLang="zh-CN" sz="2400" dirty="0">
                <a:solidFill>
                  <a:srgbClr val="0070C0"/>
                </a:solidFill>
              </a:rPr>
              <a:t>; </a:t>
            </a:r>
            <a:r>
              <a:rPr lang="en-US" altLang="zh-CN" sz="2400" dirty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行数</a:t>
            </a: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  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每行的元素数量</a:t>
            </a:r>
            <a:r>
              <a:rPr lang="en-US" altLang="zh-CN" sz="2400" dirty="0">
                <a:solidFill>
                  <a:srgbClr val="00B050"/>
                </a:solidFill>
              </a:rPr>
              <a:t>(</a:t>
            </a:r>
            <a:r>
              <a:rPr lang="zh-CN" altLang="en-US" sz="2400" dirty="0">
                <a:solidFill>
                  <a:srgbClr val="00B050"/>
                </a:solidFill>
              </a:rPr>
              <a:t>注意不是像素数量</a:t>
            </a:r>
            <a:r>
              <a:rPr lang="en-US" altLang="zh-CN" sz="2400" dirty="0">
                <a:solidFill>
                  <a:srgbClr val="00B050"/>
                </a:solidFill>
              </a:rPr>
              <a:t>)</a:t>
            </a:r>
          </a:p>
          <a:p>
            <a:pPr marL="109728" indent="0">
              <a:lnSpc>
                <a:spcPct val="120000"/>
              </a:lnSpc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  </a:t>
            </a:r>
            <a:r>
              <a:rPr lang="en-US" altLang="zh-CN" sz="2400" dirty="0" err="1" smtClean="0">
                <a:solidFill>
                  <a:srgbClr val="0070C0"/>
                </a:solidFill>
              </a:rPr>
              <a:t>int</a:t>
            </a:r>
            <a:r>
              <a:rPr lang="en-US" altLang="zh-CN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err="1">
                <a:solidFill>
                  <a:srgbClr val="0070C0"/>
                </a:solidFill>
              </a:rPr>
              <a:t>nc</a:t>
            </a:r>
            <a:r>
              <a:rPr lang="en-US" altLang="zh-CN" sz="2400" dirty="0">
                <a:solidFill>
                  <a:srgbClr val="0070C0"/>
                </a:solidFill>
              </a:rPr>
              <a:t> = </a:t>
            </a:r>
            <a:r>
              <a:rPr lang="en-US" altLang="zh-CN" sz="2400" dirty="0" err="1">
                <a:solidFill>
                  <a:srgbClr val="0070C0"/>
                </a:solidFill>
              </a:rPr>
              <a:t>image.cols</a:t>
            </a:r>
            <a:r>
              <a:rPr lang="en-US" altLang="zh-CN" sz="2400" dirty="0">
                <a:solidFill>
                  <a:srgbClr val="0070C0"/>
                </a:solidFill>
              </a:rPr>
              <a:t> * </a:t>
            </a:r>
            <a:r>
              <a:rPr lang="en-US" altLang="zh-CN" sz="2400" dirty="0" err="1">
                <a:solidFill>
                  <a:srgbClr val="0070C0"/>
                </a:solidFill>
              </a:rPr>
              <a:t>image.channels</a:t>
            </a:r>
            <a:r>
              <a:rPr lang="en-US" altLang="zh-CN" sz="2400" dirty="0" smtClean="0">
                <a:solidFill>
                  <a:srgbClr val="0070C0"/>
                </a:solidFill>
              </a:rPr>
              <a:t>();</a:t>
            </a:r>
            <a:endParaRPr lang="en-US" altLang="zh-CN" sz="2400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sz="2400" dirty="0" smtClean="0">
                <a:solidFill>
                  <a:srgbClr val="0070C0"/>
                </a:solidFill>
              </a:rPr>
              <a:t>   for </a:t>
            </a:r>
            <a:r>
              <a:rPr lang="en-US" altLang="zh-CN" sz="2400" dirty="0">
                <a:solidFill>
                  <a:srgbClr val="0070C0"/>
                </a:solidFill>
              </a:rPr>
              <a:t>(</a:t>
            </a:r>
            <a:r>
              <a:rPr lang="en-US" altLang="zh-CN" sz="2400" dirty="0" err="1">
                <a:solidFill>
                  <a:srgbClr val="0070C0"/>
                </a:solidFill>
              </a:rPr>
              <a:t>int</a:t>
            </a:r>
            <a:r>
              <a:rPr lang="en-US" altLang="zh-CN" sz="2400" dirty="0">
                <a:solidFill>
                  <a:srgbClr val="0070C0"/>
                </a:solidFill>
              </a:rPr>
              <a:t> j = 0; j &lt; </a:t>
            </a:r>
            <a:r>
              <a:rPr lang="en-US" altLang="zh-CN" sz="2400" dirty="0" err="1">
                <a:solidFill>
                  <a:srgbClr val="0070C0"/>
                </a:solidFill>
              </a:rPr>
              <a:t>nr</a:t>
            </a:r>
            <a:r>
              <a:rPr lang="en-US" altLang="zh-CN" sz="2400" dirty="0">
                <a:solidFill>
                  <a:srgbClr val="0070C0"/>
                </a:solidFill>
              </a:rPr>
              <a:t>; </a:t>
            </a:r>
            <a:r>
              <a:rPr lang="en-US" altLang="zh-CN" sz="2400" dirty="0" err="1">
                <a:solidFill>
                  <a:srgbClr val="0070C0"/>
                </a:solidFill>
              </a:rPr>
              <a:t>j++</a:t>
            </a:r>
            <a:r>
              <a:rPr lang="en-US" altLang="zh-CN" sz="2400" dirty="0">
                <a:solidFill>
                  <a:srgbClr val="0070C0"/>
                </a:solidFill>
              </a:rPr>
              <a:t>) { </a:t>
            </a:r>
            <a:r>
              <a:rPr lang="en-US" altLang="zh-CN" sz="2400" dirty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遍历每一行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取得行</a:t>
            </a:r>
            <a:r>
              <a:rPr lang="en-US" altLang="zh-CN" sz="2400" dirty="0">
                <a:solidFill>
                  <a:srgbClr val="00B050"/>
                </a:solidFill>
              </a:rPr>
              <a:t>j</a:t>
            </a:r>
            <a:r>
              <a:rPr lang="zh-CN" altLang="en-US" sz="2400" dirty="0">
                <a:solidFill>
                  <a:srgbClr val="00B050"/>
                </a:solidFill>
              </a:rPr>
              <a:t>的输入和输出地址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const</a:t>
            </a:r>
            <a:r>
              <a:rPr lang="en-US" altLang="zh-CN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</a:rPr>
              <a:t>uchar</a:t>
            </a:r>
            <a:r>
              <a:rPr lang="en-US" altLang="zh-CN" sz="2400" dirty="0">
                <a:solidFill>
                  <a:srgbClr val="FF0000"/>
                </a:solidFill>
              </a:rPr>
              <a:t>* </a:t>
            </a:r>
            <a:r>
              <a:rPr lang="en-US" altLang="zh-CN" sz="2400" dirty="0" err="1">
                <a:solidFill>
                  <a:srgbClr val="FF0000"/>
                </a:solidFill>
              </a:rPr>
              <a:t>data_in</a:t>
            </a:r>
            <a:r>
              <a:rPr lang="en-US" altLang="zh-CN" sz="2400" dirty="0">
                <a:solidFill>
                  <a:srgbClr val="FF0000"/>
                </a:solidFill>
              </a:rPr>
              <a:t> = </a:t>
            </a:r>
            <a:r>
              <a:rPr lang="en-US" altLang="zh-CN" sz="2400" dirty="0" err="1">
                <a:solidFill>
                  <a:srgbClr val="FF0000"/>
                </a:solidFill>
              </a:rPr>
              <a:t>image.ptr</a:t>
            </a:r>
            <a:r>
              <a:rPr lang="en-US" altLang="zh-CN" sz="2400" dirty="0">
                <a:solidFill>
                  <a:srgbClr val="FF0000"/>
                </a:solidFill>
              </a:rPr>
              <a:t>&lt;</a:t>
            </a:r>
            <a:r>
              <a:rPr lang="en-US" altLang="zh-CN" sz="2400" dirty="0" err="1">
                <a:solidFill>
                  <a:srgbClr val="FF0000"/>
                </a:solidFill>
              </a:rPr>
              <a:t>uchar</a:t>
            </a:r>
            <a:r>
              <a:rPr lang="en-US" altLang="zh-CN" sz="2400" dirty="0">
                <a:solidFill>
                  <a:srgbClr val="FF0000"/>
                </a:solidFill>
              </a:rPr>
              <a:t>&gt;(j);</a:t>
            </a: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	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uchar</a:t>
            </a:r>
            <a:r>
              <a:rPr lang="en-US" altLang="zh-CN" sz="2400" dirty="0">
                <a:solidFill>
                  <a:srgbClr val="FF0000"/>
                </a:solidFill>
              </a:rPr>
              <a:t>* </a:t>
            </a:r>
            <a:r>
              <a:rPr lang="en-US" altLang="zh-CN" sz="2400" dirty="0" err="1">
                <a:solidFill>
                  <a:srgbClr val="FF0000"/>
                </a:solidFill>
              </a:rPr>
              <a:t>data_out</a:t>
            </a:r>
            <a:r>
              <a:rPr lang="en-US" altLang="zh-CN" sz="2400" dirty="0">
                <a:solidFill>
                  <a:srgbClr val="FF0000"/>
                </a:solidFill>
              </a:rPr>
              <a:t> = </a:t>
            </a:r>
            <a:r>
              <a:rPr lang="en-US" altLang="zh-CN" sz="2400" dirty="0" err="1">
                <a:solidFill>
                  <a:srgbClr val="FF0000"/>
                </a:solidFill>
              </a:rPr>
              <a:t>result.ptr</a:t>
            </a:r>
            <a:r>
              <a:rPr lang="en-US" altLang="zh-CN" sz="2400" dirty="0">
                <a:solidFill>
                  <a:srgbClr val="FF0000"/>
                </a:solidFill>
              </a:rPr>
              <a:t>&lt;</a:t>
            </a:r>
            <a:r>
              <a:rPr lang="en-US" altLang="zh-CN" sz="2400" dirty="0" err="1">
                <a:solidFill>
                  <a:srgbClr val="FF0000"/>
                </a:solidFill>
              </a:rPr>
              <a:t>uchar</a:t>
            </a:r>
            <a:r>
              <a:rPr lang="en-US" altLang="zh-CN" sz="2400" dirty="0">
                <a:solidFill>
                  <a:srgbClr val="FF0000"/>
                </a:solidFill>
              </a:rPr>
              <a:t>&gt;(j</a:t>
            </a:r>
            <a:r>
              <a:rPr lang="en-US" altLang="zh-CN" sz="2400" dirty="0" smtClean="0">
                <a:solidFill>
                  <a:srgbClr val="FF0000"/>
                </a:solidFill>
              </a:rPr>
              <a:t>);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遍历当前行每一个元素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 smtClean="0">
                <a:solidFill>
                  <a:srgbClr val="0070C0"/>
                </a:solidFill>
              </a:rPr>
              <a:t>for </a:t>
            </a:r>
            <a:r>
              <a:rPr lang="en-US" altLang="zh-CN" sz="2400" dirty="0">
                <a:solidFill>
                  <a:srgbClr val="0070C0"/>
                </a:solidFill>
              </a:rPr>
              <a:t>(</a:t>
            </a:r>
            <a:r>
              <a:rPr lang="en-US" altLang="zh-CN" sz="2400" dirty="0" err="1">
                <a:solidFill>
                  <a:srgbClr val="0070C0"/>
                </a:solidFill>
              </a:rPr>
              <a:t>int</a:t>
            </a:r>
            <a:r>
              <a:rPr lang="en-US" altLang="zh-CN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 err="1">
                <a:solidFill>
                  <a:srgbClr val="0070C0"/>
                </a:solidFill>
              </a:rPr>
              <a:t>i</a:t>
            </a:r>
            <a:r>
              <a:rPr lang="en-US" altLang="zh-CN" sz="2400" dirty="0">
                <a:solidFill>
                  <a:srgbClr val="0070C0"/>
                </a:solidFill>
              </a:rPr>
              <a:t> = 0; </a:t>
            </a:r>
            <a:r>
              <a:rPr lang="en-US" altLang="zh-CN" sz="2400" dirty="0" err="1">
                <a:solidFill>
                  <a:srgbClr val="0070C0"/>
                </a:solidFill>
              </a:rPr>
              <a:t>i</a:t>
            </a:r>
            <a:r>
              <a:rPr lang="en-US" altLang="zh-CN" sz="2400" dirty="0">
                <a:solidFill>
                  <a:srgbClr val="0070C0"/>
                </a:solidFill>
              </a:rPr>
              <a:t> &lt; </a:t>
            </a:r>
            <a:r>
              <a:rPr lang="en-US" altLang="zh-CN" sz="2400" dirty="0" err="1">
                <a:solidFill>
                  <a:srgbClr val="0070C0"/>
                </a:solidFill>
              </a:rPr>
              <a:t>nc</a:t>
            </a:r>
            <a:r>
              <a:rPr lang="en-US" altLang="zh-CN" sz="2400" dirty="0">
                <a:solidFill>
                  <a:srgbClr val="0070C0"/>
                </a:solidFill>
              </a:rPr>
              <a:t>; </a:t>
            </a:r>
            <a:r>
              <a:rPr lang="en-US" altLang="zh-CN" sz="2400" dirty="0" err="1">
                <a:solidFill>
                  <a:srgbClr val="0070C0"/>
                </a:solidFill>
              </a:rPr>
              <a:t>i</a:t>
            </a:r>
            <a:r>
              <a:rPr lang="en-US" altLang="zh-CN" sz="2400" dirty="0">
                <a:solidFill>
                  <a:srgbClr val="0070C0"/>
                </a:solidFill>
              </a:rPr>
              <a:t>++) {</a:t>
            </a: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处理每个元素</a:t>
            </a:r>
            <a:r>
              <a:rPr lang="en-US" altLang="zh-CN" sz="2400" dirty="0" smtClean="0">
                <a:solidFill>
                  <a:srgbClr val="00B050"/>
                </a:solidFill>
              </a:rPr>
              <a:t>-----------------------</a:t>
            </a:r>
            <a:endParaRPr lang="en-US" altLang="zh-CN" sz="2400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	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data_out</a:t>
            </a:r>
            <a:r>
              <a:rPr lang="en-US" altLang="zh-CN" sz="2400" dirty="0" smtClean="0">
                <a:solidFill>
                  <a:srgbClr val="FF0000"/>
                </a:solidFill>
              </a:rPr>
              <a:t>[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i</a:t>
            </a:r>
            <a:r>
              <a:rPr lang="en-US" altLang="zh-CN" sz="2400" dirty="0">
                <a:solidFill>
                  <a:srgbClr val="FF0000"/>
                </a:solidFill>
              </a:rPr>
              <a:t>] = </a:t>
            </a:r>
            <a:r>
              <a:rPr lang="en-US" altLang="zh-CN" sz="2400" dirty="0" err="1">
                <a:solidFill>
                  <a:srgbClr val="FF0000"/>
                </a:solidFill>
              </a:rPr>
              <a:t>data_in</a:t>
            </a:r>
            <a:r>
              <a:rPr lang="en-US" altLang="zh-CN" sz="2400" dirty="0">
                <a:solidFill>
                  <a:srgbClr val="FF0000"/>
                </a:solidFill>
              </a:rPr>
              <a:t>[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>
                <a:solidFill>
                  <a:srgbClr val="FF0000"/>
                </a:solidFill>
              </a:rPr>
              <a:t>] / div * div + div / 2;</a:t>
            </a: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元素处理结束</a:t>
            </a:r>
            <a:r>
              <a:rPr lang="en-US" altLang="zh-CN" sz="2400" dirty="0" smtClean="0">
                <a:solidFill>
                  <a:srgbClr val="00B050"/>
                </a:solidFill>
              </a:rPr>
              <a:t>-----------------------</a:t>
            </a:r>
            <a:endParaRPr lang="en-US" altLang="zh-CN" sz="2400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 smtClean="0">
                <a:solidFill>
                  <a:srgbClr val="0070C0"/>
                </a:solidFill>
              </a:rPr>
              <a:t>} </a:t>
            </a:r>
            <a:r>
              <a:rPr lang="en-US" altLang="zh-CN" sz="2400" dirty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一行结束</a:t>
            </a:r>
          </a:p>
          <a:p>
            <a:pPr marL="109728" indent="0">
              <a:buNone/>
            </a:pPr>
            <a:r>
              <a:rPr lang="en-US" altLang="zh-CN" sz="2400" dirty="0" smtClean="0">
                <a:solidFill>
                  <a:srgbClr val="0070C0"/>
                </a:solidFill>
              </a:rPr>
              <a:t>   }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68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02532" y="1390145"/>
            <a:ext cx="5338936" cy="4525963"/>
          </a:xfrm>
        </p:spPr>
        <p:txBody>
          <a:bodyPr>
            <a:normAutofit fontScale="92500" lnSpcReduction="10000"/>
          </a:bodyPr>
          <a:lstStyle/>
          <a:p>
            <a:pPr marL="624078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smtClean="0"/>
              <a:t>访</a:t>
            </a:r>
            <a:r>
              <a:rPr lang="zh-CN" altLang="en-US" sz="2800" dirty="0" smtClean="0"/>
              <a:t>问像素值</a:t>
            </a:r>
            <a:endParaRPr lang="en-US" altLang="zh-CN" sz="2800" dirty="0" smtClean="0"/>
          </a:p>
          <a:p>
            <a:pPr marL="624078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smtClean="0"/>
              <a:t>用指针扫描图像</a:t>
            </a:r>
            <a:endParaRPr lang="en-US" altLang="zh-CN" sz="2800" dirty="0" smtClean="0"/>
          </a:p>
          <a:p>
            <a:pPr marL="624078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smtClean="0"/>
              <a:t>用迭代器扫描图像</a:t>
            </a:r>
            <a:endParaRPr lang="en-US" altLang="zh-CN" sz="2800" dirty="0" smtClean="0"/>
          </a:p>
          <a:p>
            <a:pPr marL="624078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smtClean="0"/>
              <a:t>编写高效的图像扫描循环</a:t>
            </a:r>
            <a:endParaRPr lang="en-US" altLang="zh-CN" sz="2800" dirty="0" smtClean="0"/>
          </a:p>
          <a:p>
            <a:pPr marL="624078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smtClean="0"/>
              <a:t>扫描图像并访问相邻像素</a:t>
            </a:r>
            <a:endParaRPr lang="en-US" altLang="zh-CN" sz="2800" dirty="0" smtClean="0"/>
          </a:p>
          <a:p>
            <a:pPr marL="624078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smtClean="0"/>
              <a:t>实现简单的图像运算</a:t>
            </a:r>
            <a:endParaRPr lang="en-US" altLang="zh-CN" sz="2800" dirty="0" smtClean="0"/>
          </a:p>
          <a:p>
            <a:pPr marL="624078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smtClean="0"/>
              <a:t>图像重映</a:t>
            </a:r>
            <a:r>
              <a:rPr lang="zh-CN" altLang="en-US" sz="2800" dirty="0" smtClean="0"/>
              <a:t>射（移动像素位置）</a:t>
            </a:r>
            <a:endParaRPr lang="zh-CN" altLang="en-US" sz="28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章 操作像素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22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6840760"/>
          </a:xfrm>
        </p:spPr>
        <p:txBody>
          <a:bodyPr>
            <a:normAutofit fontScale="77500" lnSpcReduction="20000"/>
          </a:bodyPr>
          <a:lstStyle/>
          <a:p>
            <a:pPr marL="109728" indent="0">
              <a:buNone/>
            </a:pPr>
            <a:r>
              <a:rPr lang="zh-CN" altLang="en-US" sz="3100" dirty="0" smtClean="0"/>
              <a:t>扩展</a:t>
            </a:r>
            <a:r>
              <a:rPr lang="en-US" altLang="zh-CN" sz="3100" dirty="0" smtClean="0"/>
              <a:t>3</a:t>
            </a:r>
            <a:r>
              <a:rPr lang="zh-CN" altLang="en-US" sz="3100" dirty="0" smtClean="0"/>
              <a:t>：</a:t>
            </a:r>
            <a:r>
              <a:rPr lang="zh-CN" altLang="en-US" sz="3100" dirty="0" smtClean="0">
                <a:solidFill>
                  <a:srgbClr val="FF0000"/>
                </a:solidFill>
              </a:rPr>
              <a:t>对连续图像的高效扫描</a:t>
            </a:r>
            <a:endParaRPr lang="en-US" altLang="zh-CN" sz="3100" dirty="0" smtClean="0">
              <a:solidFill>
                <a:srgbClr val="FF0000"/>
              </a:solidFill>
            </a:endParaRPr>
          </a:p>
          <a:p>
            <a:r>
              <a:rPr lang="zh-CN" altLang="en-US" sz="3100" dirty="0" smtClean="0"/>
              <a:t>如果图像每行末尾</a:t>
            </a:r>
            <a:r>
              <a:rPr lang="zh-CN" altLang="en-US" sz="3100" dirty="0" smtClean="0">
                <a:solidFill>
                  <a:srgbClr val="0000FF"/>
                </a:solidFill>
              </a:rPr>
              <a:t>没有被填充</a:t>
            </a:r>
            <a:r>
              <a:rPr lang="zh-CN" altLang="en-US" sz="3100" dirty="0" smtClean="0"/>
              <a:t>，则图像像素数据是</a:t>
            </a:r>
            <a:r>
              <a:rPr lang="zh-CN" altLang="en-US" sz="3100" dirty="0" smtClean="0">
                <a:solidFill>
                  <a:srgbClr val="0000FF"/>
                </a:solidFill>
              </a:rPr>
              <a:t>连续</a:t>
            </a:r>
            <a:r>
              <a:rPr lang="zh-CN" altLang="en-US" sz="3100" dirty="0" smtClean="0"/>
              <a:t>的，可看成</a:t>
            </a:r>
            <a:r>
              <a:rPr lang="zh-CN" altLang="en-US" sz="3100" dirty="0" smtClean="0">
                <a:solidFill>
                  <a:srgbClr val="0000FF"/>
                </a:solidFill>
              </a:rPr>
              <a:t>一维数组</a:t>
            </a:r>
            <a:r>
              <a:rPr lang="zh-CN" altLang="en-US" sz="3100" dirty="0" smtClean="0"/>
              <a:t>，进行更加高效的处理</a:t>
            </a:r>
            <a:endParaRPr lang="en-US" altLang="zh-CN" sz="3100" dirty="0" smtClean="0"/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</a:t>
            </a:r>
            <a:r>
              <a:rPr lang="en-US" altLang="zh-CN" sz="2100" dirty="0" smtClean="0">
                <a:solidFill>
                  <a:srgbClr val="0070C0"/>
                </a:solidFill>
              </a:rPr>
              <a:t>void </a:t>
            </a:r>
            <a:r>
              <a:rPr lang="en-US" altLang="zh-CN" sz="2100" dirty="0" err="1">
                <a:solidFill>
                  <a:srgbClr val="0070C0"/>
                </a:solidFill>
              </a:rPr>
              <a:t>colorReduce</a:t>
            </a:r>
            <a:r>
              <a:rPr lang="en-US" altLang="zh-CN" sz="2100" dirty="0">
                <a:solidFill>
                  <a:srgbClr val="0070C0"/>
                </a:solidFill>
              </a:rPr>
              <a:t>(cv::Mat image, </a:t>
            </a:r>
            <a:r>
              <a:rPr lang="en-US" altLang="zh-CN" sz="2100" dirty="0" err="1">
                <a:solidFill>
                  <a:srgbClr val="0070C0"/>
                </a:solidFill>
              </a:rPr>
              <a:t>int</a:t>
            </a:r>
            <a:r>
              <a:rPr lang="en-US" altLang="zh-CN" sz="2100" dirty="0">
                <a:solidFill>
                  <a:srgbClr val="0070C0"/>
                </a:solidFill>
              </a:rPr>
              <a:t> div = 64) </a:t>
            </a:r>
            <a:r>
              <a:rPr lang="en-US" altLang="zh-CN" sz="2100" dirty="0" smtClean="0">
                <a:solidFill>
                  <a:srgbClr val="0070C0"/>
                </a:solidFill>
              </a:rPr>
              <a:t>{</a:t>
            </a:r>
            <a:endParaRPr lang="en-US" altLang="zh-CN" sz="2100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sz="2100" dirty="0">
                <a:solidFill>
                  <a:srgbClr val="0070C0"/>
                </a:solidFill>
              </a:rPr>
              <a:t>	</a:t>
            </a:r>
            <a:r>
              <a:rPr lang="en-US" altLang="zh-CN" sz="2100" dirty="0" smtClean="0">
                <a:solidFill>
                  <a:srgbClr val="0070C0"/>
                </a:solidFill>
              </a:rPr>
              <a:t>	</a:t>
            </a:r>
            <a:r>
              <a:rPr lang="en-US" altLang="zh-CN" sz="2100" dirty="0" err="1" smtClean="0">
                <a:solidFill>
                  <a:srgbClr val="0070C0"/>
                </a:solidFill>
              </a:rPr>
              <a:t>int</a:t>
            </a:r>
            <a:r>
              <a:rPr lang="en-US" altLang="zh-CN" sz="2100" dirty="0" smtClean="0">
                <a:solidFill>
                  <a:srgbClr val="0070C0"/>
                </a:solidFill>
              </a:rPr>
              <a:t> </a:t>
            </a:r>
            <a:r>
              <a:rPr lang="en-US" altLang="zh-CN" sz="2100" dirty="0" err="1">
                <a:solidFill>
                  <a:srgbClr val="0070C0"/>
                </a:solidFill>
              </a:rPr>
              <a:t>nr</a:t>
            </a:r>
            <a:r>
              <a:rPr lang="en-US" altLang="zh-CN" sz="2100" dirty="0">
                <a:solidFill>
                  <a:srgbClr val="0070C0"/>
                </a:solidFill>
              </a:rPr>
              <a:t> = </a:t>
            </a:r>
            <a:r>
              <a:rPr lang="en-US" altLang="zh-CN" sz="2100" dirty="0" err="1">
                <a:solidFill>
                  <a:srgbClr val="0070C0"/>
                </a:solidFill>
              </a:rPr>
              <a:t>image.rows</a:t>
            </a:r>
            <a:r>
              <a:rPr lang="en-US" altLang="zh-CN" sz="2100" dirty="0">
                <a:solidFill>
                  <a:srgbClr val="0070C0"/>
                </a:solidFill>
              </a:rPr>
              <a:t>; </a:t>
            </a:r>
            <a:r>
              <a:rPr lang="en-US" altLang="zh-CN" sz="2100" dirty="0">
                <a:solidFill>
                  <a:srgbClr val="00B050"/>
                </a:solidFill>
              </a:rPr>
              <a:t>// </a:t>
            </a:r>
            <a:r>
              <a:rPr lang="zh-CN" altLang="en-US" sz="2100" dirty="0">
                <a:solidFill>
                  <a:srgbClr val="00B050"/>
                </a:solidFill>
              </a:rPr>
              <a:t>行数</a:t>
            </a:r>
          </a:p>
          <a:p>
            <a:pPr marL="109728" indent="0">
              <a:buNone/>
            </a:pPr>
            <a:r>
              <a:rPr lang="zh-CN" altLang="en-US" sz="2100" dirty="0">
                <a:solidFill>
                  <a:srgbClr val="0070C0"/>
                </a:solidFill>
              </a:rPr>
              <a:t>	</a:t>
            </a:r>
            <a:r>
              <a:rPr lang="en-US" altLang="zh-CN" sz="2100" dirty="0" smtClean="0">
                <a:solidFill>
                  <a:srgbClr val="0070C0"/>
                </a:solidFill>
              </a:rPr>
              <a:t>	</a:t>
            </a:r>
            <a:r>
              <a:rPr lang="en-US" altLang="zh-CN" sz="2100" dirty="0" smtClean="0">
                <a:solidFill>
                  <a:srgbClr val="00B050"/>
                </a:solidFill>
              </a:rPr>
              <a:t>// </a:t>
            </a:r>
            <a:r>
              <a:rPr lang="zh-CN" altLang="en-US" sz="2100" dirty="0">
                <a:solidFill>
                  <a:srgbClr val="00B050"/>
                </a:solidFill>
              </a:rPr>
              <a:t>每行的元素数量</a:t>
            </a:r>
            <a:r>
              <a:rPr lang="en-US" altLang="zh-CN" sz="2100" dirty="0">
                <a:solidFill>
                  <a:srgbClr val="00B050"/>
                </a:solidFill>
              </a:rPr>
              <a:t>(</a:t>
            </a:r>
            <a:r>
              <a:rPr lang="zh-CN" altLang="en-US" sz="2100" dirty="0">
                <a:solidFill>
                  <a:srgbClr val="00B050"/>
                </a:solidFill>
              </a:rPr>
              <a:t>注意不是像素数量</a:t>
            </a:r>
            <a:r>
              <a:rPr lang="en-US" altLang="zh-CN" sz="2100" dirty="0">
                <a:solidFill>
                  <a:srgbClr val="00B050"/>
                </a:solidFill>
              </a:rPr>
              <a:t>)</a:t>
            </a:r>
          </a:p>
          <a:p>
            <a:pPr marL="109728" indent="0">
              <a:buNone/>
            </a:pPr>
            <a:r>
              <a:rPr lang="en-US" altLang="zh-CN" sz="2100" dirty="0">
                <a:solidFill>
                  <a:srgbClr val="0070C0"/>
                </a:solidFill>
              </a:rPr>
              <a:t>	</a:t>
            </a:r>
            <a:r>
              <a:rPr lang="en-US" altLang="zh-CN" sz="2100" dirty="0" smtClean="0">
                <a:solidFill>
                  <a:srgbClr val="0070C0"/>
                </a:solidFill>
              </a:rPr>
              <a:t>	</a:t>
            </a:r>
            <a:r>
              <a:rPr lang="en-US" altLang="zh-CN" sz="2100" dirty="0" err="1">
                <a:solidFill>
                  <a:srgbClr val="0070C0"/>
                </a:solidFill>
              </a:rPr>
              <a:t>i</a:t>
            </a:r>
            <a:r>
              <a:rPr lang="en-US" altLang="zh-CN" sz="2100" dirty="0" err="1" smtClean="0">
                <a:solidFill>
                  <a:srgbClr val="0070C0"/>
                </a:solidFill>
              </a:rPr>
              <a:t>nt</a:t>
            </a:r>
            <a:r>
              <a:rPr lang="en-US" altLang="zh-CN" sz="2100" dirty="0" smtClean="0">
                <a:solidFill>
                  <a:srgbClr val="0070C0"/>
                </a:solidFill>
              </a:rPr>
              <a:t> </a:t>
            </a:r>
            <a:r>
              <a:rPr lang="en-US" altLang="zh-CN" sz="2100" dirty="0" err="1">
                <a:solidFill>
                  <a:srgbClr val="0070C0"/>
                </a:solidFill>
              </a:rPr>
              <a:t>nc</a:t>
            </a:r>
            <a:r>
              <a:rPr lang="en-US" altLang="zh-CN" sz="2100" dirty="0">
                <a:solidFill>
                  <a:srgbClr val="0070C0"/>
                </a:solidFill>
              </a:rPr>
              <a:t> = </a:t>
            </a:r>
            <a:r>
              <a:rPr lang="en-US" altLang="zh-CN" sz="2100" dirty="0" err="1">
                <a:solidFill>
                  <a:srgbClr val="0070C0"/>
                </a:solidFill>
              </a:rPr>
              <a:t>image.cols</a:t>
            </a:r>
            <a:r>
              <a:rPr lang="en-US" altLang="zh-CN" sz="2100" dirty="0">
                <a:solidFill>
                  <a:srgbClr val="0070C0"/>
                </a:solidFill>
              </a:rPr>
              <a:t> * </a:t>
            </a:r>
            <a:r>
              <a:rPr lang="en-US" altLang="zh-CN" sz="2100" dirty="0" err="1">
                <a:solidFill>
                  <a:srgbClr val="0070C0"/>
                </a:solidFill>
              </a:rPr>
              <a:t>image.channels</a:t>
            </a:r>
            <a:r>
              <a:rPr lang="en-US" altLang="zh-CN" sz="2100" dirty="0" smtClean="0">
                <a:solidFill>
                  <a:srgbClr val="0070C0"/>
                </a:solidFill>
              </a:rPr>
              <a:t>();</a:t>
            </a:r>
            <a:r>
              <a:rPr lang="en-US" altLang="zh-CN" sz="2100" dirty="0">
                <a:solidFill>
                  <a:srgbClr val="0070C0"/>
                </a:solidFill>
              </a:rPr>
              <a:t>	</a:t>
            </a:r>
          </a:p>
          <a:p>
            <a:pPr marL="109728" indent="0">
              <a:buNone/>
            </a:pPr>
            <a:r>
              <a:rPr lang="en-US" altLang="zh-CN" sz="2100" dirty="0">
                <a:solidFill>
                  <a:srgbClr val="0070C0"/>
                </a:solidFill>
              </a:rPr>
              <a:t>	</a:t>
            </a:r>
            <a:r>
              <a:rPr lang="en-US" altLang="zh-CN" sz="2100" dirty="0" smtClean="0">
                <a:solidFill>
                  <a:srgbClr val="0070C0"/>
                </a:solidFill>
              </a:rPr>
              <a:t>	</a:t>
            </a:r>
            <a:r>
              <a:rPr lang="en-US" altLang="zh-CN" sz="2100" dirty="0" smtClean="0">
                <a:solidFill>
                  <a:srgbClr val="00B050"/>
                </a:solidFill>
              </a:rPr>
              <a:t>// </a:t>
            </a:r>
            <a:r>
              <a:rPr lang="zh-CN" altLang="en-US" sz="2100" dirty="0">
                <a:solidFill>
                  <a:srgbClr val="00B050"/>
                </a:solidFill>
              </a:rPr>
              <a:t>如果图像每行末尾没有填充额外像素，则当作一维数组处理</a:t>
            </a:r>
          </a:p>
          <a:p>
            <a:pPr marL="109728" indent="0">
              <a:buNone/>
            </a:pPr>
            <a:r>
              <a:rPr lang="zh-CN" altLang="en-US" sz="2100" dirty="0">
                <a:solidFill>
                  <a:srgbClr val="00B050"/>
                </a:solidFill>
              </a:rPr>
              <a:t>	</a:t>
            </a:r>
            <a:r>
              <a:rPr lang="en-US" altLang="zh-CN" sz="2100" dirty="0" smtClean="0">
                <a:solidFill>
                  <a:srgbClr val="00B050"/>
                </a:solidFill>
              </a:rPr>
              <a:t>	// </a:t>
            </a:r>
            <a:r>
              <a:rPr lang="zh-CN" altLang="en-US" sz="2100" dirty="0">
                <a:solidFill>
                  <a:srgbClr val="00B050"/>
                </a:solidFill>
              </a:rPr>
              <a:t>对于我们的示例图像正好是这种情况</a:t>
            </a:r>
          </a:p>
          <a:p>
            <a:pPr marL="109728" indent="0">
              <a:buNone/>
            </a:pPr>
            <a:r>
              <a:rPr lang="zh-CN" altLang="en-US" sz="2100" dirty="0">
                <a:solidFill>
                  <a:srgbClr val="0070C0"/>
                </a:solidFill>
              </a:rPr>
              <a:t>	</a:t>
            </a:r>
            <a:r>
              <a:rPr lang="en-US" altLang="zh-CN" sz="2100" dirty="0" smtClean="0">
                <a:solidFill>
                  <a:srgbClr val="0070C0"/>
                </a:solidFill>
              </a:rPr>
              <a:t>	if </a:t>
            </a:r>
            <a:r>
              <a:rPr lang="en-US" altLang="zh-CN" sz="2100" dirty="0">
                <a:solidFill>
                  <a:srgbClr val="0070C0"/>
                </a:solidFill>
              </a:rPr>
              <a:t>(</a:t>
            </a:r>
            <a:r>
              <a:rPr lang="en-US" altLang="zh-CN" sz="2100" dirty="0" err="1">
                <a:solidFill>
                  <a:srgbClr val="0070C0"/>
                </a:solidFill>
              </a:rPr>
              <a:t>image.</a:t>
            </a:r>
            <a:r>
              <a:rPr lang="en-US" altLang="zh-CN" sz="2100" dirty="0" err="1">
                <a:solidFill>
                  <a:srgbClr val="FF0000"/>
                </a:solidFill>
              </a:rPr>
              <a:t>isContinuous</a:t>
            </a:r>
            <a:r>
              <a:rPr lang="en-US" altLang="zh-CN" sz="2100" dirty="0">
                <a:solidFill>
                  <a:srgbClr val="0070C0"/>
                </a:solidFill>
              </a:rPr>
              <a:t>()) {</a:t>
            </a:r>
          </a:p>
          <a:p>
            <a:pPr marL="109728" indent="0">
              <a:buNone/>
            </a:pPr>
            <a:r>
              <a:rPr lang="en-US" altLang="zh-CN" sz="2100" dirty="0">
                <a:solidFill>
                  <a:srgbClr val="0070C0"/>
                </a:solidFill>
              </a:rPr>
              <a:t>		</a:t>
            </a:r>
            <a:r>
              <a:rPr lang="en-US" altLang="zh-CN" sz="2100" dirty="0" smtClean="0">
                <a:solidFill>
                  <a:srgbClr val="0070C0"/>
                </a:solidFill>
              </a:rPr>
              <a:t>	</a:t>
            </a:r>
            <a:r>
              <a:rPr lang="en-US" altLang="zh-CN" sz="2100" dirty="0" err="1" smtClean="0">
                <a:solidFill>
                  <a:srgbClr val="0070C0"/>
                </a:solidFill>
              </a:rPr>
              <a:t>nc</a:t>
            </a:r>
            <a:r>
              <a:rPr lang="en-US" altLang="zh-CN" sz="2100" dirty="0" smtClean="0">
                <a:solidFill>
                  <a:srgbClr val="0070C0"/>
                </a:solidFill>
              </a:rPr>
              <a:t> </a:t>
            </a:r>
            <a:r>
              <a:rPr lang="en-US" altLang="zh-CN" sz="2100" dirty="0">
                <a:solidFill>
                  <a:srgbClr val="0070C0"/>
                </a:solidFill>
              </a:rPr>
              <a:t>= </a:t>
            </a:r>
            <a:r>
              <a:rPr lang="en-US" altLang="zh-CN" sz="2100" dirty="0" err="1">
                <a:solidFill>
                  <a:srgbClr val="0070C0"/>
                </a:solidFill>
              </a:rPr>
              <a:t>nc</a:t>
            </a:r>
            <a:r>
              <a:rPr lang="en-US" altLang="zh-CN" sz="2100" dirty="0">
                <a:solidFill>
                  <a:srgbClr val="0070C0"/>
                </a:solidFill>
              </a:rPr>
              <a:t> * </a:t>
            </a:r>
            <a:r>
              <a:rPr lang="en-US" altLang="zh-CN" sz="2100" dirty="0" err="1">
                <a:solidFill>
                  <a:srgbClr val="0070C0"/>
                </a:solidFill>
              </a:rPr>
              <a:t>nr</a:t>
            </a:r>
            <a:r>
              <a:rPr lang="en-US" altLang="zh-CN" sz="2100" dirty="0">
                <a:solidFill>
                  <a:srgbClr val="0070C0"/>
                </a:solidFill>
              </a:rPr>
              <a:t>;</a:t>
            </a:r>
          </a:p>
          <a:p>
            <a:pPr marL="109728" indent="0">
              <a:buNone/>
            </a:pPr>
            <a:r>
              <a:rPr lang="en-US" altLang="zh-CN" sz="2100" dirty="0">
                <a:solidFill>
                  <a:srgbClr val="0070C0"/>
                </a:solidFill>
              </a:rPr>
              <a:t>		</a:t>
            </a:r>
            <a:r>
              <a:rPr lang="en-US" altLang="zh-CN" sz="2100" dirty="0" smtClean="0">
                <a:solidFill>
                  <a:srgbClr val="0070C0"/>
                </a:solidFill>
              </a:rPr>
              <a:t>	</a:t>
            </a:r>
            <a:r>
              <a:rPr lang="en-US" altLang="zh-CN" sz="2100" dirty="0" err="1" smtClean="0">
                <a:solidFill>
                  <a:srgbClr val="0070C0"/>
                </a:solidFill>
              </a:rPr>
              <a:t>nr</a:t>
            </a:r>
            <a:r>
              <a:rPr lang="en-US" altLang="zh-CN" sz="2100" dirty="0" smtClean="0">
                <a:solidFill>
                  <a:srgbClr val="0070C0"/>
                </a:solidFill>
              </a:rPr>
              <a:t> </a:t>
            </a:r>
            <a:r>
              <a:rPr lang="en-US" altLang="zh-CN" sz="2100" dirty="0">
                <a:solidFill>
                  <a:srgbClr val="0070C0"/>
                </a:solidFill>
              </a:rPr>
              <a:t>= 1;</a:t>
            </a:r>
          </a:p>
          <a:p>
            <a:pPr marL="109728" indent="0">
              <a:buNone/>
            </a:pPr>
            <a:r>
              <a:rPr lang="en-US" altLang="zh-CN" sz="2100" dirty="0">
                <a:solidFill>
                  <a:srgbClr val="0070C0"/>
                </a:solidFill>
              </a:rPr>
              <a:t>	</a:t>
            </a:r>
            <a:r>
              <a:rPr lang="en-US" altLang="zh-CN" sz="2100" dirty="0" smtClean="0">
                <a:solidFill>
                  <a:srgbClr val="0070C0"/>
                </a:solidFill>
              </a:rPr>
              <a:t>	}</a:t>
            </a:r>
            <a:endParaRPr lang="en-US" altLang="zh-CN" sz="2100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sz="2100" dirty="0">
                <a:solidFill>
                  <a:srgbClr val="0070C0"/>
                </a:solidFill>
              </a:rPr>
              <a:t>	</a:t>
            </a:r>
            <a:r>
              <a:rPr lang="en-US" altLang="zh-CN" sz="2100" dirty="0" smtClean="0">
                <a:solidFill>
                  <a:srgbClr val="0070C0"/>
                </a:solidFill>
              </a:rPr>
              <a:t>	for </a:t>
            </a:r>
            <a:r>
              <a:rPr lang="en-US" altLang="zh-CN" sz="2100" dirty="0">
                <a:solidFill>
                  <a:srgbClr val="0070C0"/>
                </a:solidFill>
              </a:rPr>
              <a:t>(</a:t>
            </a:r>
            <a:r>
              <a:rPr lang="en-US" altLang="zh-CN" sz="2100" dirty="0" err="1">
                <a:solidFill>
                  <a:srgbClr val="0070C0"/>
                </a:solidFill>
              </a:rPr>
              <a:t>int</a:t>
            </a:r>
            <a:r>
              <a:rPr lang="en-US" altLang="zh-CN" sz="2100" dirty="0">
                <a:solidFill>
                  <a:srgbClr val="0070C0"/>
                </a:solidFill>
              </a:rPr>
              <a:t> j = 0; j &lt; </a:t>
            </a:r>
            <a:r>
              <a:rPr lang="en-US" altLang="zh-CN" sz="2100" dirty="0" err="1">
                <a:solidFill>
                  <a:srgbClr val="0070C0"/>
                </a:solidFill>
              </a:rPr>
              <a:t>nr</a:t>
            </a:r>
            <a:r>
              <a:rPr lang="en-US" altLang="zh-CN" sz="2100" dirty="0">
                <a:solidFill>
                  <a:srgbClr val="0070C0"/>
                </a:solidFill>
              </a:rPr>
              <a:t>; </a:t>
            </a:r>
            <a:r>
              <a:rPr lang="en-US" altLang="zh-CN" sz="2100" dirty="0" err="1">
                <a:solidFill>
                  <a:srgbClr val="0070C0"/>
                </a:solidFill>
              </a:rPr>
              <a:t>j++</a:t>
            </a:r>
            <a:r>
              <a:rPr lang="en-US" altLang="zh-CN" sz="2100" dirty="0">
                <a:solidFill>
                  <a:srgbClr val="0070C0"/>
                </a:solidFill>
              </a:rPr>
              <a:t>) { </a:t>
            </a:r>
            <a:r>
              <a:rPr lang="en-US" altLang="zh-CN" sz="2100" dirty="0">
                <a:solidFill>
                  <a:srgbClr val="00B050"/>
                </a:solidFill>
              </a:rPr>
              <a:t>// </a:t>
            </a:r>
            <a:r>
              <a:rPr lang="zh-CN" altLang="en-US" sz="2100" dirty="0">
                <a:solidFill>
                  <a:srgbClr val="00B050"/>
                </a:solidFill>
              </a:rPr>
              <a:t>遍历每一行</a:t>
            </a:r>
          </a:p>
          <a:p>
            <a:pPr marL="109728" indent="0">
              <a:buNone/>
            </a:pPr>
            <a:r>
              <a:rPr lang="zh-CN" altLang="en-US" sz="2100" dirty="0">
                <a:solidFill>
                  <a:srgbClr val="0070C0"/>
                </a:solidFill>
              </a:rPr>
              <a:t>		</a:t>
            </a:r>
            <a:r>
              <a:rPr lang="en-US" altLang="zh-CN" sz="2100" dirty="0" smtClean="0">
                <a:solidFill>
                  <a:srgbClr val="0070C0"/>
                </a:solidFill>
              </a:rPr>
              <a:t>	</a:t>
            </a:r>
            <a:r>
              <a:rPr lang="en-US" altLang="zh-CN" sz="2100" dirty="0" smtClean="0">
                <a:solidFill>
                  <a:srgbClr val="00B050"/>
                </a:solidFill>
              </a:rPr>
              <a:t>// </a:t>
            </a:r>
            <a:r>
              <a:rPr lang="zh-CN" altLang="en-US" sz="2100" dirty="0">
                <a:solidFill>
                  <a:srgbClr val="00B050"/>
                </a:solidFill>
              </a:rPr>
              <a:t>取得行</a:t>
            </a:r>
            <a:r>
              <a:rPr lang="en-US" altLang="zh-CN" sz="2100" dirty="0">
                <a:solidFill>
                  <a:srgbClr val="00B050"/>
                </a:solidFill>
              </a:rPr>
              <a:t>j</a:t>
            </a:r>
            <a:r>
              <a:rPr lang="zh-CN" altLang="en-US" sz="2100" dirty="0">
                <a:solidFill>
                  <a:srgbClr val="00B050"/>
                </a:solidFill>
              </a:rPr>
              <a:t>的地址</a:t>
            </a:r>
          </a:p>
          <a:p>
            <a:pPr marL="109728" indent="0">
              <a:buNone/>
            </a:pPr>
            <a:r>
              <a:rPr lang="zh-CN" altLang="en-US" sz="2100" dirty="0">
                <a:solidFill>
                  <a:srgbClr val="0070C0"/>
                </a:solidFill>
              </a:rPr>
              <a:t>		</a:t>
            </a:r>
            <a:r>
              <a:rPr lang="en-US" altLang="zh-CN" sz="2100" dirty="0" smtClean="0">
                <a:solidFill>
                  <a:srgbClr val="0070C0"/>
                </a:solidFill>
              </a:rPr>
              <a:t>	</a:t>
            </a:r>
            <a:r>
              <a:rPr lang="en-US" altLang="zh-CN" sz="2100" dirty="0" err="1" smtClean="0">
                <a:solidFill>
                  <a:srgbClr val="0070C0"/>
                </a:solidFill>
              </a:rPr>
              <a:t>uchar</a:t>
            </a:r>
            <a:r>
              <a:rPr lang="en-US" altLang="zh-CN" sz="2100" dirty="0">
                <a:solidFill>
                  <a:srgbClr val="0070C0"/>
                </a:solidFill>
              </a:rPr>
              <a:t>* data = </a:t>
            </a:r>
            <a:r>
              <a:rPr lang="en-US" altLang="zh-CN" sz="2100" dirty="0" err="1">
                <a:solidFill>
                  <a:srgbClr val="0070C0"/>
                </a:solidFill>
              </a:rPr>
              <a:t>image.ptr</a:t>
            </a:r>
            <a:r>
              <a:rPr lang="en-US" altLang="zh-CN" sz="2100" dirty="0">
                <a:solidFill>
                  <a:srgbClr val="0070C0"/>
                </a:solidFill>
              </a:rPr>
              <a:t>&lt;</a:t>
            </a:r>
            <a:r>
              <a:rPr lang="en-US" altLang="zh-CN" sz="2100" dirty="0" err="1">
                <a:solidFill>
                  <a:srgbClr val="0070C0"/>
                </a:solidFill>
              </a:rPr>
              <a:t>uchar</a:t>
            </a:r>
            <a:r>
              <a:rPr lang="en-US" altLang="zh-CN" sz="2100" dirty="0">
                <a:solidFill>
                  <a:srgbClr val="0070C0"/>
                </a:solidFill>
              </a:rPr>
              <a:t>&gt;(j);</a:t>
            </a:r>
          </a:p>
          <a:p>
            <a:pPr marL="109728" indent="0">
              <a:buNone/>
            </a:pPr>
            <a:r>
              <a:rPr lang="en-US" altLang="zh-CN" sz="2100" dirty="0" smtClean="0">
                <a:solidFill>
                  <a:srgbClr val="0070C0"/>
                </a:solidFill>
              </a:rPr>
              <a:t>	</a:t>
            </a:r>
            <a:r>
              <a:rPr lang="en-US" altLang="zh-CN" sz="2100" dirty="0">
                <a:solidFill>
                  <a:srgbClr val="0070C0"/>
                </a:solidFill>
              </a:rPr>
              <a:t>		</a:t>
            </a:r>
            <a:r>
              <a:rPr lang="en-US" altLang="zh-CN" sz="2100" dirty="0">
                <a:solidFill>
                  <a:srgbClr val="00B050"/>
                </a:solidFill>
              </a:rPr>
              <a:t>// </a:t>
            </a:r>
            <a:r>
              <a:rPr lang="zh-CN" altLang="en-US" sz="2100" dirty="0">
                <a:solidFill>
                  <a:srgbClr val="00B050"/>
                </a:solidFill>
              </a:rPr>
              <a:t>遍历当前行每一个元素</a:t>
            </a:r>
          </a:p>
          <a:p>
            <a:pPr marL="109728" indent="0">
              <a:buNone/>
            </a:pPr>
            <a:r>
              <a:rPr lang="zh-CN" altLang="en-US" sz="2100" dirty="0">
                <a:solidFill>
                  <a:srgbClr val="0070C0"/>
                </a:solidFill>
              </a:rPr>
              <a:t>	</a:t>
            </a:r>
            <a:r>
              <a:rPr lang="en-US" altLang="zh-CN" sz="2100" dirty="0" smtClean="0">
                <a:solidFill>
                  <a:srgbClr val="0070C0"/>
                </a:solidFill>
              </a:rPr>
              <a:t>	</a:t>
            </a:r>
            <a:r>
              <a:rPr lang="zh-CN" altLang="en-US" sz="2100" dirty="0">
                <a:solidFill>
                  <a:srgbClr val="0070C0"/>
                </a:solidFill>
              </a:rPr>
              <a:t>	</a:t>
            </a:r>
            <a:r>
              <a:rPr lang="en-US" altLang="zh-CN" sz="2100" dirty="0">
                <a:solidFill>
                  <a:srgbClr val="0070C0"/>
                </a:solidFill>
              </a:rPr>
              <a:t>for (</a:t>
            </a:r>
            <a:r>
              <a:rPr lang="en-US" altLang="zh-CN" sz="2100" dirty="0" err="1">
                <a:solidFill>
                  <a:srgbClr val="0070C0"/>
                </a:solidFill>
              </a:rPr>
              <a:t>int</a:t>
            </a:r>
            <a:r>
              <a:rPr lang="en-US" altLang="zh-CN" sz="2100" dirty="0">
                <a:solidFill>
                  <a:srgbClr val="0070C0"/>
                </a:solidFill>
              </a:rPr>
              <a:t> </a:t>
            </a:r>
            <a:r>
              <a:rPr lang="en-US" altLang="zh-CN" sz="2100" dirty="0" err="1">
                <a:solidFill>
                  <a:srgbClr val="0070C0"/>
                </a:solidFill>
              </a:rPr>
              <a:t>i</a:t>
            </a:r>
            <a:r>
              <a:rPr lang="en-US" altLang="zh-CN" sz="2100" dirty="0">
                <a:solidFill>
                  <a:srgbClr val="0070C0"/>
                </a:solidFill>
              </a:rPr>
              <a:t> = 0; </a:t>
            </a:r>
            <a:r>
              <a:rPr lang="en-US" altLang="zh-CN" sz="2100" dirty="0" err="1">
                <a:solidFill>
                  <a:srgbClr val="0070C0"/>
                </a:solidFill>
              </a:rPr>
              <a:t>i</a:t>
            </a:r>
            <a:r>
              <a:rPr lang="en-US" altLang="zh-CN" sz="2100" dirty="0">
                <a:solidFill>
                  <a:srgbClr val="0070C0"/>
                </a:solidFill>
              </a:rPr>
              <a:t> &lt; </a:t>
            </a:r>
            <a:r>
              <a:rPr lang="en-US" altLang="zh-CN" sz="2100" dirty="0" err="1">
                <a:solidFill>
                  <a:srgbClr val="0070C0"/>
                </a:solidFill>
              </a:rPr>
              <a:t>nc</a:t>
            </a:r>
            <a:r>
              <a:rPr lang="en-US" altLang="zh-CN" sz="2100" dirty="0">
                <a:solidFill>
                  <a:srgbClr val="0070C0"/>
                </a:solidFill>
              </a:rPr>
              <a:t>; </a:t>
            </a:r>
            <a:r>
              <a:rPr lang="en-US" altLang="zh-CN" sz="2100" dirty="0" err="1">
                <a:solidFill>
                  <a:srgbClr val="0070C0"/>
                </a:solidFill>
              </a:rPr>
              <a:t>i</a:t>
            </a:r>
            <a:r>
              <a:rPr lang="en-US" altLang="zh-CN" sz="2100" dirty="0">
                <a:solidFill>
                  <a:srgbClr val="0070C0"/>
                </a:solidFill>
              </a:rPr>
              <a:t>++) {</a:t>
            </a:r>
          </a:p>
          <a:p>
            <a:pPr marL="109728" indent="0">
              <a:buNone/>
            </a:pPr>
            <a:r>
              <a:rPr lang="en-US" altLang="zh-CN" sz="2100" dirty="0">
                <a:solidFill>
                  <a:srgbClr val="0070C0"/>
                </a:solidFill>
              </a:rPr>
              <a:t>		</a:t>
            </a:r>
            <a:r>
              <a:rPr lang="en-US" altLang="zh-CN" sz="2100" dirty="0" smtClean="0">
                <a:solidFill>
                  <a:srgbClr val="0070C0"/>
                </a:solidFill>
              </a:rPr>
              <a:t>	</a:t>
            </a:r>
            <a:r>
              <a:rPr lang="en-US" altLang="zh-CN" sz="2100" dirty="0">
                <a:solidFill>
                  <a:srgbClr val="0070C0"/>
                </a:solidFill>
              </a:rPr>
              <a:t>	</a:t>
            </a:r>
            <a:r>
              <a:rPr lang="en-US" altLang="zh-CN" sz="2100" dirty="0">
                <a:solidFill>
                  <a:srgbClr val="00B050"/>
                </a:solidFill>
              </a:rPr>
              <a:t>// </a:t>
            </a:r>
            <a:r>
              <a:rPr lang="zh-CN" altLang="en-US" sz="2100" dirty="0">
                <a:solidFill>
                  <a:srgbClr val="00B050"/>
                </a:solidFill>
              </a:rPr>
              <a:t>处理每个元素</a:t>
            </a:r>
            <a:r>
              <a:rPr lang="en-US" altLang="zh-CN" sz="2100" dirty="0" smtClean="0">
                <a:solidFill>
                  <a:srgbClr val="00B050"/>
                </a:solidFill>
              </a:rPr>
              <a:t>------------------------</a:t>
            </a:r>
            <a:endParaRPr lang="en-US" altLang="zh-CN" sz="2100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100" dirty="0">
                <a:solidFill>
                  <a:srgbClr val="0070C0"/>
                </a:solidFill>
              </a:rPr>
              <a:t>			</a:t>
            </a:r>
            <a:r>
              <a:rPr lang="en-US" altLang="zh-CN" sz="2100" dirty="0" smtClean="0">
                <a:solidFill>
                  <a:srgbClr val="0070C0"/>
                </a:solidFill>
              </a:rPr>
              <a:t>	data[</a:t>
            </a:r>
            <a:r>
              <a:rPr lang="en-US" altLang="zh-CN" sz="2100" dirty="0" err="1" smtClean="0">
                <a:solidFill>
                  <a:srgbClr val="0070C0"/>
                </a:solidFill>
              </a:rPr>
              <a:t>i</a:t>
            </a:r>
            <a:r>
              <a:rPr lang="en-US" altLang="zh-CN" sz="2100" dirty="0">
                <a:solidFill>
                  <a:srgbClr val="0070C0"/>
                </a:solidFill>
              </a:rPr>
              <a:t>] = data[</a:t>
            </a:r>
            <a:r>
              <a:rPr lang="en-US" altLang="zh-CN" sz="2100" dirty="0" err="1">
                <a:solidFill>
                  <a:srgbClr val="0070C0"/>
                </a:solidFill>
              </a:rPr>
              <a:t>i</a:t>
            </a:r>
            <a:r>
              <a:rPr lang="en-US" altLang="zh-CN" sz="2100" dirty="0">
                <a:solidFill>
                  <a:srgbClr val="0070C0"/>
                </a:solidFill>
              </a:rPr>
              <a:t>] / div * div + div / 2;</a:t>
            </a:r>
          </a:p>
          <a:p>
            <a:pPr marL="109728" indent="0">
              <a:buNone/>
            </a:pPr>
            <a:r>
              <a:rPr lang="en-US" altLang="zh-CN" sz="2100" dirty="0" smtClean="0">
                <a:solidFill>
                  <a:srgbClr val="0070C0"/>
                </a:solidFill>
              </a:rPr>
              <a:t>	</a:t>
            </a:r>
            <a:r>
              <a:rPr lang="en-US" altLang="zh-CN" sz="2100" dirty="0">
                <a:solidFill>
                  <a:srgbClr val="0070C0"/>
                </a:solidFill>
              </a:rPr>
              <a:t>			</a:t>
            </a:r>
            <a:r>
              <a:rPr lang="en-US" altLang="zh-CN" sz="2100" dirty="0">
                <a:solidFill>
                  <a:srgbClr val="00B050"/>
                </a:solidFill>
              </a:rPr>
              <a:t>// </a:t>
            </a:r>
            <a:r>
              <a:rPr lang="zh-CN" altLang="en-US" sz="2100" dirty="0">
                <a:solidFill>
                  <a:srgbClr val="00B050"/>
                </a:solidFill>
              </a:rPr>
              <a:t>元素处理结束</a:t>
            </a:r>
            <a:r>
              <a:rPr lang="en-US" altLang="zh-CN" sz="2100" dirty="0" smtClean="0">
                <a:solidFill>
                  <a:srgbClr val="00B050"/>
                </a:solidFill>
              </a:rPr>
              <a:t>------------------------</a:t>
            </a:r>
            <a:endParaRPr lang="en-US" altLang="zh-CN" sz="2100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100" dirty="0">
                <a:solidFill>
                  <a:srgbClr val="0070C0"/>
                </a:solidFill>
              </a:rPr>
              <a:t>	</a:t>
            </a:r>
            <a:r>
              <a:rPr lang="en-US" altLang="zh-CN" sz="2100" dirty="0" smtClean="0">
                <a:solidFill>
                  <a:srgbClr val="0070C0"/>
                </a:solidFill>
              </a:rPr>
              <a:t>	</a:t>
            </a:r>
            <a:r>
              <a:rPr lang="en-US" altLang="zh-CN" sz="2100" dirty="0">
                <a:solidFill>
                  <a:srgbClr val="0070C0"/>
                </a:solidFill>
              </a:rPr>
              <a:t>	} </a:t>
            </a:r>
            <a:r>
              <a:rPr lang="en-US" altLang="zh-CN" sz="2100" dirty="0">
                <a:solidFill>
                  <a:srgbClr val="00B050"/>
                </a:solidFill>
              </a:rPr>
              <a:t>// </a:t>
            </a:r>
            <a:r>
              <a:rPr lang="zh-CN" altLang="en-US" sz="2100" dirty="0">
                <a:solidFill>
                  <a:srgbClr val="00B050"/>
                </a:solidFill>
              </a:rPr>
              <a:t>一行结束</a:t>
            </a:r>
          </a:p>
          <a:p>
            <a:pPr marL="109728" indent="0">
              <a:buNone/>
            </a:pPr>
            <a:r>
              <a:rPr lang="zh-CN" altLang="en-US" sz="2100" dirty="0">
                <a:solidFill>
                  <a:srgbClr val="0070C0"/>
                </a:solidFill>
              </a:rPr>
              <a:t>	</a:t>
            </a:r>
            <a:r>
              <a:rPr lang="en-US" altLang="zh-CN" sz="2100" dirty="0" smtClean="0">
                <a:solidFill>
                  <a:srgbClr val="0070C0"/>
                </a:solidFill>
              </a:rPr>
              <a:t>	}</a:t>
            </a:r>
            <a:endParaRPr lang="en-US" altLang="zh-CN" sz="2100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sz="2100" dirty="0" smtClean="0">
                <a:solidFill>
                  <a:srgbClr val="0070C0"/>
                </a:solidFill>
              </a:rPr>
              <a:t>	}</a:t>
            </a:r>
            <a:endParaRPr lang="zh-CN" altLang="en-US" sz="2100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4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6840760"/>
          </a:xfrm>
        </p:spPr>
        <p:txBody>
          <a:bodyPr>
            <a:normAutofit fontScale="77500" lnSpcReduction="20000"/>
          </a:bodyPr>
          <a:lstStyle/>
          <a:p>
            <a:pPr marL="109728" indent="0">
              <a:buNone/>
            </a:pPr>
            <a:r>
              <a:rPr lang="zh-CN" altLang="en-US" sz="3100" dirty="0" smtClean="0"/>
              <a:t>扩展</a:t>
            </a:r>
            <a:r>
              <a:rPr lang="en-US" altLang="zh-CN" sz="3100" dirty="0" smtClean="0"/>
              <a:t>3</a:t>
            </a:r>
            <a:r>
              <a:rPr lang="zh-CN" altLang="en-US" sz="3100" dirty="0" smtClean="0"/>
              <a:t>：</a:t>
            </a:r>
            <a:r>
              <a:rPr lang="zh-CN" altLang="en-US" sz="3100" dirty="0" smtClean="0">
                <a:solidFill>
                  <a:srgbClr val="FF0000"/>
                </a:solidFill>
              </a:rPr>
              <a:t>对连续图像的高效扫描</a:t>
            </a:r>
            <a:endParaRPr lang="en-US" altLang="zh-CN" sz="3100" dirty="0" smtClean="0">
              <a:solidFill>
                <a:srgbClr val="FF0000"/>
              </a:solidFill>
            </a:endParaRPr>
          </a:p>
          <a:p>
            <a:r>
              <a:rPr lang="zh-CN" altLang="en-US" sz="3100" dirty="0"/>
              <a:t>另一</a:t>
            </a:r>
            <a:r>
              <a:rPr lang="zh-CN" altLang="en-US" sz="3100" dirty="0" smtClean="0"/>
              <a:t>种等价实现：</a:t>
            </a:r>
            <a:endParaRPr lang="en-US" altLang="zh-CN" sz="3100" dirty="0" smtClean="0"/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</a:t>
            </a:r>
            <a:r>
              <a:rPr lang="en-US" altLang="zh-CN" sz="2100" dirty="0" smtClean="0">
                <a:solidFill>
                  <a:srgbClr val="0070C0"/>
                </a:solidFill>
              </a:rPr>
              <a:t>void </a:t>
            </a:r>
            <a:r>
              <a:rPr lang="en-US" altLang="zh-CN" sz="2100" dirty="0" err="1">
                <a:solidFill>
                  <a:srgbClr val="0070C0"/>
                </a:solidFill>
              </a:rPr>
              <a:t>colorReduce</a:t>
            </a:r>
            <a:r>
              <a:rPr lang="en-US" altLang="zh-CN" sz="2100" dirty="0">
                <a:solidFill>
                  <a:srgbClr val="0070C0"/>
                </a:solidFill>
              </a:rPr>
              <a:t>(cv::Mat image, </a:t>
            </a:r>
            <a:r>
              <a:rPr lang="en-US" altLang="zh-CN" sz="2100" dirty="0" err="1">
                <a:solidFill>
                  <a:srgbClr val="0070C0"/>
                </a:solidFill>
              </a:rPr>
              <a:t>int</a:t>
            </a:r>
            <a:r>
              <a:rPr lang="en-US" altLang="zh-CN" sz="2100" dirty="0">
                <a:solidFill>
                  <a:srgbClr val="0070C0"/>
                </a:solidFill>
              </a:rPr>
              <a:t> div = 64) </a:t>
            </a:r>
            <a:r>
              <a:rPr lang="en-US" altLang="zh-CN" sz="2100" dirty="0" smtClean="0">
                <a:solidFill>
                  <a:srgbClr val="0070C0"/>
                </a:solidFill>
              </a:rPr>
              <a:t>{</a:t>
            </a:r>
            <a:endParaRPr lang="en-US" altLang="zh-CN" sz="2100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sz="2100" dirty="0">
                <a:solidFill>
                  <a:srgbClr val="0070C0"/>
                </a:solidFill>
              </a:rPr>
              <a:t>	</a:t>
            </a:r>
            <a:r>
              <a:rPr lang="en-US" altLang="zh-CN" sz="2100" dirty="0" smtClean="0">
                <a:solidFill>
                  <a:srgbClr val="0070C0"/>
                </a:solidFill>
              </a:rPr>
              <a:t>	</a:t>
            </a:r>
            <a:r>
              <a:rPr lang="en-US" altLang="zh-CN" sz="2100" dirty="0">
                <a:solidFill>
                  <a:srgbClr val="00B050"/>
                </a:solidFill>
              </a:rPr>
              <a:t>// </a:t>
            </a:r>
            <a:r>
              <a:rPr lang="zh-CN" altLang="en-US" sz="2100" dirty="0">
                <a:solidFill>
                  <a:srgbClr val="00B050"/>
                </a:solidFill>
              </a:rPr>
              <a:t>如果图像每行末尾没有填充额外像素，则当作一维数组处理</a:t>
            </a:r>
          </a:p>
          <a:p>
            <a:pPr marL="109728" indent="0">
              <a:buNone/>
            </a:pPr>
            <a:r>
              <a:rPr lang="zh-CN" altLang="en-US" sz="2100" dirty="0">
                <a:solidFill>
                  <a:srgbClr val="00B050"/>
                </a:solidFill>
              </a:rPr>
              <a:t>	</a:t>
            </a:r>
            <a:r>
              <a:rPr lang="en-US" altLang="zh-CN" sz="2100" dirty="0">
                <a:solidFill>
                  <a:srgbClr val="00B050"/>
                </a:solidFill>
              </a:rPr>
              <a:t>	// </a:t>
            </a:r>
            <a:r>
              <a:rPr lang="zh-CN" altLang="en-US" sz="2100" dirty="0">
                <a:solidFill>
                  <a:srgbClr val="00B050"/>
                </a:solidFill>
              </a:rPr>
              <a:t>对于我们的示例图像正好是这种情况</a:t>
            </a:r>
          </a:p>
          <a:p>
            <a:pPr marL="109728" indent="0">
              <a:buNone/>
            </a:pPr>
            <a:r>
              <a:rPr lang="zh-CN" altLang="en-US" sz="2100" dirty="0">
                <a:solidFill>
                  <a:srgbClr val="0070C0"/>
                </a:solidFill>
              </a:rPr>
              <a:t>	</a:t>
            </a:r>
            <a:r>
              <a:rPr lang="en-US" altLang="zh-CN" sz="2100" dirty="0">
                <a:solidFill>
                  <a:srgbClr val="0070C0"/>
                </a:solidFill>
              </a:rPr>
              <a:t>	if (</a:t>
            </a:r>
            <a:r>
              <a:rPr lang="en-US" altLang="zh-CN" sz="2100" dirty="0" err="1">
                <a:solidFill>
                  <a:srgbClr val="0070C0"/>
                </a:solidFill>
              </a:rPr>
              <a:t>image.</a:t>
            </a:r>
            <a:r>
              <a:rPr lang="en-US" altLang="zh-CN" sz="2100" dirty="0" err="1">
                <a:solidFill>
                  <a:srgbClr val="FF0000"/>
                </a:solidFill>
              </a:rPr>
              <a:t>isContinuous</a:t>
            </a:r>
            <a:r>
              <a:rPr lang="en-US" altLang="zh-CN" sz="2100" dirty="0">
                <a:solidFill>
                  <a:srgbClr val="0070C0"/>
                </a:solidFill>
              </a:rPr>
              <a:t>()) {</a:t>
            </a:r>
          </a:p>
          <a:p>
            <a:pPr marL="109728" indent="0">
              <a:buNone/>
            </a:pPr>
            <a:r>
              <a:rPr lang="en-US" altLang="zh-CN" sz="2100" dirty="0">
                <a:solidFill>
                  <a:srgbClr val="0070C0"/>
                </a:solidFill>
              </a:rPr>
              <a:t>			</a:t>
            </a:r>
            <a:r>
              <a:rPr lang="en-US" altLang="zh-CN" sz="2100" dirty="0" err="1" smtClean="0">
                <a:solidFill>
                  <a:srgbClr val="0070C0"/>
                </a:solidFill>
              </a:rPr>
              <a:t>image.</a:t>
            </a:r>
            <a:r>
              <a:rPr lang="en-US" altLang="zh-CN" sz="2100" dirty="0" err="1" smtClean="0">
                <a:solidFill>
                  <a:srgbClr val="FF0000"/>
                </a:solidFill>
              </a:rPr>
              <a:t>reshape</a:t>
            </a:r>
            <a:r>
              <a:rPr lang="en-US" altLang="zh-CN" sz="2100" dirty="0" smtClean="0">
                <a:solidFill>
                  <a:srgbClr val="0070C0"/>
                </a:solidFill>
              </a:rPr>
              <a:t>(1,  </a:t>
            </a:r>
            <a:r>
              <a:rPr lang="en-US" altLang="zh-CN" sz="2100" dirty="0" smtClean="0">
                <a:solidFill>
                  <a:srgbClr val="00B050"/>
                </a:solidFill>
              </a:rPr>
              <a:t>// </a:t>
            </a:r>
            <a:r>
              <a:rPr lang="zh-CN" altLang="en-US" sz="2100" dirty="0" smtClean="0">
                <a:solidFill>
                  <a:srgbClr val="00B050"/>
                </a:solidFill>
              </a:rPr>
              <a:t>新的通道数，在这里用</a:t>
            </a:r>
            <a:r>
              <a:rPr lang="en-US" altLang="zh-CN" sz="2100" dirty="0" smtClean="0">
                <a:solidFill>
                  <a:srgbClr val="00B050"/>
                </a:solidFill>
              </a:rPr>
              <a:t>3</a:t>
            </a:r>
            <a:r>
              <a:rPr lang="zh-CN" altLang="en-US" sz="2100" dirty="0" smtClean="0">
                <a:solidFill>
                  <a:srgbClr val="00B050"/>
                </a:solidFill>
              </a:rPr>
              <a:t>也可以</a:t>
            </a:r>
            <a:endParaRPr lang="en-US" altLang="zh-CN" sz="2100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100" dirty="0">
                <a:solidFill>
                  <a:srgbClr val="0070C0"/>
                </a:solidFill>
              </a:rPr>
              <a:t>			</a:t>
            </a:r>
            <a:r>
              <a:rPr lang="en-US" altLang="zh-CN" sz="2100" dirty="0" smtClean="0">
                <a:solidFill>
                  <a:srgbClr val="0070C0"/>
                </a:solidFill>
              </a:rPr>
              <a:t>1);		</a:t>
            </a:r>
            <a:r>
              <a:rPr lang="en-US" altLang="zh-CN" sz="2100" dirty="0" smtClean="0">
                <a:solidFill>
                  <a:srgbClr val="00B050"/>
                </a:solidFill>
              </a:rPr>
              <a:t>// </a:t>
            </a:r>
            <a:r>
              <a:rPr lang="zh-CN" altLang="en-US" sz="2100" dirty="0" smtClean="0">
                <a:solidFill>
                  <a:srgbClr val="00B050"/>
                </a:solidFill>
              </a:rPr>
              <a:t>新的行数</a:t>
            </a:r>
            <a:endParaRPr lang="en-US" altLang="zh-CN" sz="2100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100" dirty="0">
                <a:solidFill>
                  <a:srgbClr val="0070C0"/>
                </a:solidFill>
              </a:rPr>
              <a:t>		</a:t>
            </a:r>
            <a:r>
              <a:rPr lang="en-US" altLang="zh-CN" sz="2100" dirty="0" smtClean="0">
                <a:solidFill>
                  <a:srgbClr val="0070C0"/>
                </a:solidFill>
              </a:rPr>
              <a:t>}</a:t>
            </a:r>
          </a:p>
          <a:p>
            <a:pPr marL="109728" indent="0">
              <a:buNone/>
            </a:pPr>
            <a:r>
              <a:rPr lang="en-US" altLang="zh-CN" sz="2100" dirty="0" smtClean="0">
                <a:solidFill>
                  <a:srgbClr val="0070C0"/>
                </a:solidFill>
              </a:rPr>
              <a:t>		</a:t>
            </a:r>
            <a:r>
              <a:rPr lang="en-US" altLang="zh-CN" sz="2100" dirty="0" err="1" smtClean="0">
                <a:solidFill>
                  <a:srgbClr val="0070C0"/>
                </a:solidFill>
              </a:rPr>
              <a:t>int</a:t>
            </a:r>
            <a:r>
              <a:rPr lang="en-US" altLang="zh-CN" sz="2100" dirty="0" smtClean="0">
                <a:solidFill>
                  <a:srgbClr val="0070C0"/>
                </a:solidFill>
              </a:rPr>
              <a:t> </a:t>
            </a:r>
            <a:r>
              <a:rPr lang="en-US" altLang="zh-CN" sz="2100" dirty="0" err="1">
                <a:solidFill>
                  <a:srgbClr val="0070C0"/>
                </a:solidFill>
              </a:rPr>
              <a:t>nr</a:t>
            </a:r>
            <a:r>
              <a:rPr lang="en-US" altLang="zh-CN" sz="2100" dirty="0">
                <a:solidFill>
                  <a:srgbClr val="0070C0"/>
                </a:solidFill>
              </a:rPr>
              <a:t> = </a:t>
            </a:r>
            <a:r>
              <a:rPr lang="en-US" altLang="zh-CN" sz="2100" dirty="0" err="1">
                <a:solidFill>
                  <a:srgbClr val="0070C0"/>
                </a:solidFill>
              </a:rPr>
              <a:t>image.rows</a:t>
            </a:r>
            <a:r>
              <a:rPr lang="en-US" altLang="zh-CN" sz="2100" dirty="0">
                <a:solidFill>
                  <a:srgbClr val="0070C0"/>
                </a:solidFill>
              </a:rPr>
              <a:t>; </a:t>
            </a:r>
            <a:r>
              <a:rPr lang="en-US" altLang="zh-CN" sz="2100" dirty="0">
                <a:solidFill>
                  <a:srgbClr val="00B050"/>
                </a:solidFill>
              </a:rPr>
              <a:t>// </a:t>
            </a:r>
            <a:r>
              <a:rPr lang="zh-CN" altLang="en-US" sz="2100" dirty="0">
                <a:solidFill>
                  <a:srgbClr val="00B050"/>
                </a:solidFill>
              </a:rPr>
              <a:t>行数</a:t>
            </a:r>
          </a:p>
          <a:p>
            <a:pPr marL="109728" indent="0">
              <a:buNone/>
            </a:pPr>
            <a:r>
              <a:rPr lang="zh-CN" altLang="en-US" sz="2100" dirty="0">
                <a:solidFill>
                  <a:srgbClr val="0070C0"/>
                </a:solidFill>
              </a:rPr>
              <a:t>	</a:t>
            </a:r>
            <a:r>
              <a:rPr lang="en-US" altLang="zh-CN" sz="2100" dirty="0" smtClean="0">
                <a:solidFill>
                  <a:srgbClr val="0070C0"/>
                </a:solidFill>
              </a:rPr>
              <a:t>	</a:t>
            </a:r>
            <a:r>
              <a:rPr lang="en-US" altLang="zh-CN" sz="2100" dirty="0" smtClean="0">
                <a:solidFill>
                  <a:srgbClr val="00B050"/>
                </a:solidFill>
              </a:rPr>
              <a:t>// </a:t>
            </a:r>
            <a:r>
              <a:rPr lang="zh-CN" altLang="en-US" sz="2100" dirty="0">
                <a:solidFill>
                  <a:srgbClr val="00B050"/>
                </a:solidFill>
              </a:rPr>
              <a:t>每行的元素数量</a:t>
            </a:r>
            <a:r>
              <a:rPr lang="en-US" altLang="zh-CN" sz="2100" dirty="0">
                <a:solidFill>
                  <a:srgbClr val="00B050"/>
                </a:solidFill>
              </a:rPr>
              <a:t>(</a:t>
            </a:r>
            <a:r>
              <a:rPr lang="zh-CN" altLang="en-US" sz="2100" dirty="0">
                <a:solidFill>
                  <a:srgbClr val="00B050"/>
                </a:solidFill>
              </a:rPr>
              <a:t>注意不是像素数量</a:t>
            </a:r>
            <a:r>
              <a:rPr lang="en-US" altLang="zh-CN" sz="2100" dirty="0">
                <a:solidFill>
                  <a:srgbClr val="00B050"/>
                </a:solidFill>
              </a:rPr>
              <a:t>)</a:t>
            </a:r>
          </a:p>
          <a:p>
            <a:pPr marL="109728" indent="0">
              <a:buNone/>
            </a:pPr>
            <a:r>
              <a:rPr lang="en-US" altLang="zh-CN" sz="2100" dirty="0">
                <a:solidFill>
                  <a:srgbClr val="0070C0"/>
                </a:solidFill>
              </a:rPr>
              <a:t>	</a:t>
            </a:r>
            <a:r>
              <a:rPr lang="en-US" altLang="zh-CN" sz="2100" dirty="0" smtClean="0">
                <a:solidFill>
                  <a:srgbClr val="0070C0"/>
                </a:solidFill>
              </a:rPr>
              <a:t>	</a:t>
            </a:r>
            <a:r>
              <a:rPr lang="en-US" altLang="zh-CN" sz="2100" dirty="0" err="1">
                <a:solidFill>
                  <a:srgbClr val="0070C0"/>
                </a:solidFill>
              </a:rPr>
              <a:t>i</a:t>
            </a:r>
            <a:r>
              <a:rPr lang="en-US" altLang="zh-CN" sz="2100" dirty="0" err="1" smtClean="0">
                <a:solidFill>
                  <a:srgbClr val="0070C0"/>
                </a:solidFill>
              </a:rPr>
              <a:t>nt</a:t>
            </a:r>
            <a:r>
              <a:rPr lang="en-US" altLang="zh-CN" sz="2100" dirty="0" smtClean="0">
                <a:solidFill>
                  <a:srgbClr val="0070C0"/>
                </a:solidFill>
              </a:rPr>
              <a:t> </a:t>
            </a:r>
            <a:r>
              <a:rPr lang="en-US" altLang="zh-CN" sz="2100" dirty="0" err="1">
                <a:solidFill>
                  <a:srgbClr val="0070C0"/>
                </a:solidFill>
              </a:rPr>
              <a:t>nc</a:t>
            </a:r>
            <a:r>
              <a:rPr lang="en-US" altLang="zh-CN" sz="2100" dirty="0">
                <a:solidFill>
                  <a:srgbClr val="0070C0"/>
                </a:solidFill>
              </a:rPr>
              <a:t> = </a:t>
            </a:r>
            <a:r>
              <a:rPr lang="en-US" altLang="zh-CN" sz="2100" dirty="0" err="1">
                <a:solidFill>
                  <a:srgbClr val="0070C0"/>
                </a:solidFill>
              </a:rPr>
              <a:t>image.cols</a:t>
            </a:r>
            <a:r>
              <a:rPr lang="en-US" altLang="zh-CN" sz="2100" dirty="0">
                <a:solidFill>
                  <a:srgbClr val="0070C0"/>
                </a:solidFill>
              </a:rPr>
              <a:t> * </a:t>
            </a:r>
            <a:r>
              <a:rPr lang="en-US" altLang="zh-CN" sz="2100" dirty="0" err="1">
                <a:solidFill>
                  <a:srgbClr val="0070C0"/>
                </a:solidFill>
              </a:rPr>
              <a:t>image.channels</a:t>
            </a:r>
            <a:r>
              <a:rPr lang="en-US" altLang="zh-CN" sz="2100" dirty="0" smtClean="0">
                <a:solidFill>
                  <a:srgbClr val="0070C0"/>
                </a:solidFill>
              </a:rPr>
              <a:t>();</a:t>
            </a:r>
            <a:r>
              <a:rPr lang="en-US" altLang="zh-CN" sz="2100" dirty="0">
                <a:solidFill>
                  <a:srgbClr val="0070C0"/>
                </a:solidFill>
              </a:rPr>
              <a:t>	</a:t>
            </a:r>
          </a:p>
          <a:p>
            <a:pPr marL="109728" indent="0">
              <a:buNone/>
            </a:pPr>
            <a:r>
              <a:rPr lang="en-US" altLang="zh-CN" sz="2100" dirty="0">
                <a:solidFill>
                  <a:srgbClr val="0070C0"/>
                </a:solidFill>
              </a:rPr>
              <a:t>	</a:t>
            </a:r>
            <a:r>
              <a:rPr lang="en-US" altLang="zh-CN" sz="2100" dirty="0" smtClean="0">
                <a:solidFill>
                  <a:srgbClr val="0070C0"/>
                </a:solidFill>
              </a:rPr>
              <a:t>	for </a:t>
            </a:r>
            <a:r>
              <a:rPr lang="en-US" altLang="zh-CN" sz="2100" dirty="0">
                <a:solidFill>
                  <a:srgbClr val="0070C0"/>
                </a:solidFill>
              </a:rPr>
              <a:t>(</a:t>
            </a:r>
            <a:r>
              <a:rPr lang="en-US" altLang="zh-CN" sz="2100" dirty="0" err="1">
                <a:solidFill>
                  <a:srgbClr val="0070C0"/>
                </a:solidFill>
              </a:rPr>
              <a:t>int</a:t>
            </a:r>
            <a:r>
              <a:rPr lang="en-US" altLang="zh-CN" sz="2100" dirty="0">
                <a:solidFill>
                  <a:srgbClr val="0070C0"/>
                </a:solidFill>
              </a:rPr>
              <a:t> j = 0; j &lt; </a:t>
            </a:r>
            <a:r>
              <a:rPr lang="en-US" altLang="zh-CN" sz="2100" dirty="0" err="1">
                <a:solidFill>
                  <a:srgbClr val="0070C0"/>
                </a:solidFill>
              </a:rPr>
              <a:t>nr</a:t>
            </a:r>
            <a:r>
              <a:rPr lang="en-US" altLang="zh-CN" sz="2100" dirty="0">
                <a:solidFill>
                  <a:srgbClr val="0070C0"/>
                </a:solidFill>
              </a:rPr>
              <a:t>; </a:t>
            </a:r>
            <a:r>
              <a:rPr lang="en-US" altLang="zh-CN" sz="2100" dirty="0" err="1">
                <a:solidFill>
                  <a:srgbClr val="0070C0"/>
                </a:solidFill>
              </a:rPr>
              <a:t>j++</a:t>
            </a:r>
            <a:r>
              <a:rPr lang="en-US" altLang="zh-CN" sz="2100" dirty="0">
                <a:solidFill>
                  <a:srgbClr val="0070C0"/>
                </a:solidFill>
              </a:rPr>
              <a:t>) { </a:t>
            </a:r>
            <a:r>
              <a:rPr lang="en-US" altLang="zh-CN" sz="2100" dirty="0">
                <a:solidFill>
                  <a:srgbClr val="00B050"/>
                </a:solidFill>
              </a:rPr>
              <a:t>// </a:t>
            </a:r>
            <a:r>
              <a:rPr lang="zh-CN" altLang="en-US" sz="2100" dirty="0">
                <a:solidFill>
                  <a:srgbClr val="00B050"/>
                </a:solidFill>
              </a:rPr>
              <a:t>遍历每一行</a:t>
            </a:r>
          </a:p>
          <a:p>
            <a:pPr marL="109728" indent="0">
              <a:buNone/>
            </a:pPr>
            <a:r>
              <a:rPr lang="zh-CN" altLang="en-US" sz="2100" dirty="0">
                <a:solidFill>
                  <a:srgbClr val="0070C0"/>
                </a:solidFill>
              </a:rPr>
              <a:t>		</a:t>
            </a:r>
            <a:r>
              <a:rPr lang="en-US" altLang="zh-CN" sz="2100" dirty="0" smtClean="0">
                <a:solidFill>
                  <a:srgbClr val="0070C0"/>
                </a:solidFill>
              </a:rPr>
              <a:t>	</a:t>
            </a:r>
            <a:r>
              <a:rPr lang="en-US" altLang="zh-CN" sz="2100" dirty="0" smtClean="0">
                <a:solidFill>
                  <a:srgbClr val="00B050"/>
                </a:solidFill>
              </a:rPr>
              <a:t>// </a:t>
            </a:r>
            <a:r>
              <a:rPr lang="zh-CN" altLang="en-US" sz="2100" dirty="0">
                <a:solidFill>
                  <a:srgbClr val="00B050"/>
                </a:solidFill>
              </a:rPr>
              <a:t>取得行</a:t>
            </a:r>
            <a:r>
              <a:rPr lang="en-US" altLang="zh-CN" sz="2100" dirty="0">
                <a:solidFill>
                  <a:srgbClr val="00B050"/>
                </a:solidFill>
              </a:rPr>
              <a:t>j</a:t>
            </a:r>
            <a:r>
              <a:rPr lang="zh-CN" altLang="en-US" sz="2100" dirty="0">
                <a:solidFill>
                  <a:srgbClr val="00B050"/>
                </a:solidFill>
              </a:rPr>
              <a:t>的地址</a:t>
            </a:r>
          </a:p>
          <a:p>
            <a:pPr marL="109728" indent="0">
              <a:buNone/>
            </a:pPr>
            <a:r>
              <a:rPr lang="zh-CN" altLang="en-US" sz="2100" dirty="0">
                <a:solidFill>
                  <a:srgbClr val="0070C0"/>
                </a:solidFill>
              </a:rPr>
              <a:t>		</a:t>
            </a:r>
            <a:r>
              <a:rPr lang="en-US" altLang="zh-CN" sz="2100" dirty="0" smtClean="0">
                <a:solidFill>
                  <a:srgbClr val="0070C0"/>
                </a:solidFill>
              </a:rPr>
              <a:t>	</a:t>
            </a:r>
            <a:r>
              <a:rPr lang="en-US" altLang="zh-CN" sz="2100" dirty="0" err="1" smtClean="0">
                <a:solidFill>
                  <a:srgbClr val="0070C0"/>
                </a:solidFill>
              </a:rPr>
              <a:t>uchar</a:t>
            </a:r>
            <a:r>
              <a:rPr lang="en-US" altLang="zh-CN" sz="2100" dirty="0">
                <a:solidFill>
                  <a:srgbClr val="0070C0"/>
                </a:solidFill>
              </a:rPr>
              <a:t>* data = </a:t>
            </a:r>
            <a:r>
              <a:rPr lang="en-US" altLang="zh-CN" sz="2100" dirty="0" err="1">
                <a:solidFill>
                  <a:srgbClr val="0070C0"/>
                </a:solidFill>
              </a:rPr>
              <a:t>image.ptr</a:t>
            </a:r>
            <a:r>
              <a:rPr lang="en-US" altLang="zh-CN" sz="2100" dirty="0">
                <a:solidFill>
                  <a:srgbClr val="0070C0"/>
                </a:solidFill>
              </a:rPr>
              <a:t>&lt;</a:t>
            </a:r>
            <a:r>
              <a:rPr lang="en-US" altLang="zh-CN" sz="2100" dirty="0" err="1">
                <a:solidFill>
                  <a:srgbClr val="0070C0"/>
                </a:solidFill>
              </a:rPr>
              <a:t>uchar</a:t>
            </a:r>
            <a:r>
              <a:rPr lang="en-US" altLang="zh-CN" sz="2100" dirty="0">
                <a:solidFill>
                  <a:srgbClr val="0070C0"/>
                </a:solidFill>
              </a:rPr>
              <a:t>&gt;(j);</a:t>
            </a:r>
          </a:p>
          <a:p>
            <a:pPr marL="109728" indent="0">
              <a:buNone/>
            </a:pPr>
            <a:r>
              <a:rPr lang="en-US" altLang="zh-CN" sz="2100" dirty="0" smtClean="0">
                <a:solidFill>
                  <a:srgbClr val="0070C0"/>
                </a:solidFill>
              </a:rPr>
              <a:t>	</a:t>
            </a:r>
            <a:r>
              <a:rPr lang="en-US" altLang="zh-CN" sz="2100" dirty="0">
                <a:solidFill>
                  <a:srgbClr val="0070C0"/>
                </a:solidFill>
              </a:rPr>
              <a:t>		</a:t>
            </a:r>
            <a:r>
              <a:rPr lang="en-US" altLang="zh-CN" sz="2100" dirty="0">
                <a:solidFill>
                  <a:srgbClr val="00B050"/>
                </a:solidFill>
              </a:rPr>
              <a:t>// </a:t>
            </a:r>
            <a:r>
              <a:rPr lang="zh-CN" altLang="en-US" sz="2100" dirty="0">
                <a:solidFill>
                  <a:srgbClr val="00B050"/>
                </a:solidFill>
              </a:rPr>
              <a:t>遍历当前行每一个元素</a:t>
            </a:r>
          </a:p>
          <a:p>
            <a:pPr marL="109728" indent="0">
              <a:buNone/>
            </a:pPr>
            <a:r>
              <a:rPr lang="zh-CN" altLang="en-US" sz="2100" dirty="0">
                <a:solidFill>
                  <a:srgbClr val="0070C0"/>
                </a:solidFill>
              </a:rPr>
              <a:t>	</a:t>
            </a:r>
            <a:r>
              <a:rPr lang="en-US" altLang="zh-CN" sz="2100" dirty="0" smtClean="0">
                <a:solidFill>
                  <a:srgbClr val="0070C0"/>
                </a:solidFill>
              </a:rPr>
              <a:t>	</a:t>
            </a:r>
            <a:r>
              <a:rPr lang="zh-CN" altLang="en-US" sz="2100" dirty="0">
                <a:solidFill>
                  <a:srgbClr val="0070C0"/>
                </a:solidFill>
              </a:rPr>
              <a:t>	</a:t>
            </a:r>
            <a:r>
              <a:rPr lang="en-US" altLang="zh-CN" sz="2100" dirty="0">
                <a:solidFill>
                  <a:srgbClr val="0070C0"/>
                </a:solidFill>
              </a:rPr>
              <a:t>for (</a:t>
            </a:r>
            <a:r>
              <a:rPr lang="en-US" altLang="zh-CN" sz="2100" dirty="0" err="1">
                <a:solidFill>
                  <a:srgbClr val="0070C0"/>
                </a:solidFill>
              </a:rPr>
              <a:t>int</a:t>
            </a:r>
            <a:r>
              <a:rPr lang="en-US" altLang="zh-CN" sz="2100" dirty="0">
                <a:solidFill>
                  <a:srgbClr val="0070C0"/>
                </a:solidFill>
              </a:rPr>
              <a:t> </a:t>
            </a:r>
            <a:r>
              <a:rPr lang="en-US" altLang="zh-CN" sz="2100" dirty="0" err="1">
                <a:solidFill>
                  <a:srgbClr val="0070C0"/>
                </a:solidFill>
              </a:rPr>
              <a:t>i</a:t>
            </a:r>
            <a:r>
              <a:rPr lang="en-US" altLang="zh-CN" sz="2100" dirty="0">
                <a:solidFill>
                  <a:srgbClr val="0070C0"/>
                </a:solidFill>
              </a:rPr>
              <a:t> = 0; </a:t>
            </a:r>
            <a:r>
              <a:rPr lang="en-US" altLang="zh-CN" sz="2100" dirty="0" err="1">
                <a:solidFill>
                  <a:srgbClr val="0070C0"/>
                </a:solidFill>
              </a:rPr>
              <a:t>i</a:t>
            </a:r>
            <a:r>
              <a:rPr lang="en-US" altLang="zh-CN" sz="2100" dirty="0">
                <a:solidFill>
                  <a:srgbClr val="0070C0"/>
                </a:solidFill>
              </a:rPr>
              <a:t> &lt; </a:t>
            </a:r>
            <a:r>
              <a:rPr lang="en-US" altLang="zh-CN" sz="2100" dirty="0" err="1">
                <a:solidFill>
                  <a:srgbClr val="0070C0"/>
                </a:solidFill>
              </a:rPr>
              <a:t>nc</a:t>
            </a:r>
            <a:r>
              <a:rPr lang="en-US" altLang="zh-CN" sz="2100" dirty="0">
                <a:solidFill>
                  <a:srgbClr val="0070C0"/>
                </a:solidFill>
              </a:rPr>
              <a:t>; </a:t>
            </a:r>
            <a:r>
              <a:rPr lang="en-US" altLang="zh-CN" sz="2100" dirty="0" err="1">
                <a:solidFill>
                  <a:srgbClr val="0070C0"/>
                </a:solidFill>
              </a:rPr>
              <a:t>i</a:t>
            </a:r>
            <a:r>
              <a:rPr lang="en-US" altLang="zh-CN" sz="2100" dirty="0">
                <a:solidFill>
                  <a:srgbClr val="0070C0"/>
                </a:solidFill>
              </a:rPr>
              <a:t>++) {</a:t>
            </a:r>
          </a:p>
          <a:p>
            <a:pPr marL="109728" indent="0">
              <a:buNone/>
            </a:pPr>
            <a:r>
              <a:rPr lang="en-US" altLang="zh-CN" sz="2100" dirty="0">
                <a:solidFill>
                  <a:srgbClr val="0070C0"/>
                </a:solidFill>
              </a:rPr>
              <a:t>		</a:t>
            </a:r>
            <a:r>
              <a:rPr lang="en-US" altLang="zh-CN" sz="2100" dirty="0" smtClean="0">
                <a:solidFill>
                  <a:srgbClr val="0070C0"/>
                </a:solidFill>
              </a:rPr>
              <a:t>	</a:t>
            </a:r>
            <a:r>
              <a:rPr lang="en-US" altLang="zh-CN" sz="2100" dirty="0">
                <a:solidFill>
                  <a:srgbClr val="0070C0"/>
                </a:solidFill>
              </a:rPr>
              <a:t>	</a:t>
            </a:r>
            <a:r>
              <a:rPr lang="en-US" altLang="zh-CN" sz="2100" dirty="0">
                <a:solidFill>
                  <a:srgbClr val="00B050"/>
                </a:solidFill>
              </a:rPr>
              <a:t>// </a:t>
            </a:r>
            <a:r>
              <a:rPr lang="zh-CN" altLang="en-US" sz="2100" dirty="0">
                <a:solidFill>
                  <a:srgbClr val="00B050"/>
                </a:solidFill>
              </a:rPr>
              <a:t>处理每个元素</a:t>
            </a:r>
            <a:r>
              <a:rPr lang="en-US" altLang="zh-CN" sz="2100" dirty="0" smtClean="0">
                <a:solidFill>
                  <a:srgbClr val="00B050"/>
                </a:solidFill>
              </a:rPr>
              <a:t>------------------------</a:t>
            </a:r>
            <a:endParaRPr lang="en-US" altLang="zh-CN" sz="2100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100" dirty="0">
                <a:solidFill>
                  <a:srgbClr val="0070C0"/>
                </a:solidFill>
              </a:rPr>
              <a:t>			</a:t>
            </a:r>
            <a:r>
              <a:rPr lang="en-US" altLang="zh-CN" sz="2100" dirty="0" smtClean="0">
                <a:solidFill>
                  <a:srgbClr val="0070C0"/>
                </a:solidFill>
              </a:rPr>
              <a:t>	data[</a:t>
            </a:r>
            <a:r>
              <a:rPr lang="en-US" altLang="zh-CN" sz="2100" dirty="0" err="1" smtClean="0">
                <a:solidFill>
                  <a:srgbClr val="0070C0"/>
                </a:solidFill>
              </a:rPr>
              <a:t>i</a:t>
            </a:r>
            <a:r>
              <a:rPr lang="en-US" altLang="zh-CN" sz="2100" dirty="0">
                <a:solidFill>
                  <a:srgbClr val="0070C0"/>
                </a:solidFill>
              </a:rPr>
              <a:t>] = data[</a:t>
            </a:r>
            <a:r>
              <a:rPr lang="en-US" altLang="zh-CN" sz="2100" dirty="0" err="1">
                <a:solidFill>
                  <a:srgbClr val="0070C0"/>
                </a:solidFill>
              </a:rPr>
              <a:t>i</a:t>
            </a:r>
            <a:r>
              <a:rPr lang="en-US" altLang="zh-CN" sz="2100" dirty="0">
                <a:solidFill>
                  <a:srgbClr val="0070C0"/>
                </a:solidFill>
              </a:rPr>
              <a:t>] / div * div + div / 2;</a:t>
            </a:r>
          </a:p>
          <a:p>
            <a:pPr marL="109728" indent="0">
              <a:buNone/>
            </a:pPr>
            <a:r>
              <a:rPr lang="en-US" altLang="zh-CN" sz="2100" dirty="0" smtClean="0">
                <a:solidFill>
                  <a:srgbClr val="0070C0"/>
                </a:solidFill>
              </a:rPr>
              <a:t>	</a:t>
            </a:r>
            <a:r>
              <a:rPr lang="en-US" altLang="zh-CN" sz="2100" dirty="0">
                <a:solidFill>
                  <a:srgbClr val="0070C0"/>
                </a:solidFill>
              </a:rPr>
              <a:t>			</a:t>
            </a:r>
            <a:r>
              <a:rPr lang="en-US" altLang="zh-CN" sz="2100" dirty="0">
                <a:solidFill>
                  <a:srgbClr val="00B050"/>
                </a:solidFill>
              </a:rPr>
              <a:t>// </a:t>
            </a:r>
            <a:r>
              <a:rPr lang="zh-CN" altLang="en-US" sz="2100" dirty="0">
                <a:solidFill>
                  <a:srgbClr val="00B050"/>
                </a:solidFill>
              </a:rPr>
              <a:t>元素处理结束</a:t>
            </a:r>
            <a:r>
              <a:rPr lang="en-US" altLang="zh-CN" sz="2100" dirty="0" smtClean="0">
                <a:solidFill>
                  <a:srgbClr val="00B050"/>
                </a:solidFill>
              </a:rPr>
              <a:t>------------------------</a:t>
            </a:r>
            <a:endParaRPr lang="en-US" altLang="zh-CN" sz="2100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100" dirty="0">
                <a:solidFill>
                  <a:srgbClr val="0070C0"/>
                </a:solidFill>
              </a:rPr>
              <a:t>	</a:t>
            </a:r>
            <a:r>
              <a:rPr lang="en-US" altLang="zh-CN" sz="2100" dirty="0" smtClean="0">
                <a:solidFill>
                  <a:srgbClr val="0070C0"/>
                </a:solidFill>
              </a:rPr>
              <a:t>	</a:t>
            </a:r>
            <a:r>
              <a:rPr lang="en-US" altLang="zh-CN" sz="2100" dirty="0">
                <a:solidFill>
                  <a:srgbClr val="0070C0"/>
                </a:solidFill>
              </a:rPr>
              <a:t>	} </a:t>
            </a:r>
            <a:r>
              <a:rPr lang="en-US" altLang="zh-CN" sz="2100" dirty="0">
                <a:solidFill>
                  <a:srgbClr val="00B050"/>
                </a:solidFill>
              </a:rPr>
              <a:t>// </a:t>
            </a:r>
            <a:r>
              <a:rPr lang="zh-CN" altLang="en-US" sz="2100" dirty="0">
                <a:solidFill>
                  <a:srgbClr val="00B050"/>
                </a:solidFill>
              </a:rPr>
              <a:t>一行结束</a:t>
            </a:r>
          </a:p>
          <a:p>
            <a:pPr marL="109728" indent="0">
              <a:buNone/>
            </a:pPr>
            <a:r>
              <a:rPr lang="zh-CN" altLang="en-US" sz="2100" dirty="0">
                <a:solidFill>
                  <a:srgbClr val="0070C0"/>
                </a:solidFill>
              </a:rPr>
              <a:t>	</a:t>
            </a:r>
            <a:r>
              <a:rPr lang="en-US" altLang="zh-CN" sz="2100" dirty="0" smtClean="0">
                <a:solidFill>
                  <a:srgbClr val="0070C0"/>
                </a:solidFill>
              </a:rPr>
              <a:t>	}</a:t>
            </a:r>
            <a:endParaRPr lang="en-US" altLang="zh-CN" sz="2100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sz="2100" dirty="0" smtClean="0">
                <a:solidFill>
                  <a:srgbClr val="0070C0"/>
                </a:solidFill>
              </a:rPr>
              <a:t>	}</a:t>
            </a:r>
            <a:endParaRPr lang="zh-CN" altLang="en-US" sz="2100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0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迭代器</a:t>
            </a:r>
            <a:r>
              <a:rPr lang="zh-CN" altLang="en-US" dirty="0" smtClean="0"/>
              <a:t>是一种类，专门用于遍历集合的每个元素，隐藏了遍历过程的具体细节。</a:t>
            </a:r>
            <a:r>
              <a:rPr lang="en-US" altLang="zh-CN" dirty="0" err="1" smtClean="0">
                <a:solidFill>
                  <a:srgbClr val="0070C0"/>
                </a:solidFill>
              </a:rPr>
              <a:t>OpenCV</a:t>
            </a:r>
            <a:r>
              <a:rPr lang="zh-CN" altLang="en-US" dirty="0" smtClean="0"/>
              <a:t>也提供了</a:t>
            </a:r>
            <a:r>
              <a:rPr lang="en-US" altLang="zh-CN" dirty="0" smtClean="0">
                <a:solidFill>
                  <a:srgbClr val="0070C0"/>
                </a:solidFill>
              </a:rPr>
              <a:t>cv::Mat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迭代器类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对于</a:t>
            </a:r>
            <a:r>
              <a:rPr lang="zh-CN" altLang="en-US" dirty="0" smtClean="0">
                <a:solidFill>
                  <a:srgbClr val="FF0000"/>
                </a:solidFill>
              </a:rPr>
              <a:t>彩色图像</a:t>
            </a:r>
            <a:r>
              <a:rPr lang="zh-CN" altLang="en-US" dirty="0" smtClean="0"/>
              <a:t>，</a:t>
            </a:r>
            <a:r>
              <a:rPr lang="zh-CN" altLang="en-US" dirty="0" smtClean="0">
                <a:solidFill>
                  <a:srgbClr val="0000FF"/>
                </a:solidFill>
              </a:rPr>
              <a:t>迭代器定义方式一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109728" indent="0">
              <a:buNone/>
            </a:pPr>
            <a:r>
              <a:rPr lang="en-US" altLang="zh-CN" dirty="0"/>
              <a:t>   </a:t>
            </a:r>
            <a:r>
              <a:rPr lang="en-US" altLang="zh-CN" dirty="0">
                <a:solidFill>
                  <a:srgbClr val="0070C0"/>
                </a:solidFill>
              </a:rPr>
              <a:t>cv::</a:t>
            </a:r>
            <a:r>
              <a:rPr lang="en-US" altLang="zh-CN" dirty="0" err="1">
                <a:solidFill>
                  <a:srgbClr val="FF0000"/>
                </a:solidFill>
              </a:rPr>
              <a:t>MatIterator</a:t>
            </a:r>
            <a:r>
              <a:rPr lang="en-US" altLang="zh-CN" dirty="0">
                <a:solidFill>
                  <a:srgbClr val="FF0000"/>
                </a:solidFill>
              </a:rPr>
              <a:t>_&lt;cv::Vec3b&gt; </a:t>
            </a:r>
            <a:r>
              <a:rPr lang="en-US" altLang="zh-CN" dirty="0" smtClean="0">
                <a:solidFill>
                  <a:srgbClr val="0070C0"/>
                </a:solidFill>
              </a:rPr>
              <a:t>it</a:t>
            </a:r>
            <a:r>
              <a:rPr lang="zh-CN" altLang="en-US" dirty="0" smtClean="0">
                <a:solidFill>
                  <a:srgbClr val="0070C0"/>
                </a:solidFill>
              </a:rPr>
              <a:t>；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r>
              <a:rPr lang="zh-CN" altLang="en-US" dirty="0">
                <a:solidFill>
                  <a:srgbClr val="0000FF"/>
                </a:solidFill>
              </a:rPr>
              <a:t>迭代</a:t>
            </a:r>
            <a:r>
              <a:rPr lang="zh-CN" altLang="en-US" dirty="0" smtClean="0">
                <a:solidFill>
                  <a:srgbClr val="0000FF"/>
                </a:solidFill>
              </a:rPr>
              <a:t>器定义方式二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109728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en-US" altLang="zh-CN" dirty="0">
                <a:solidFill>
                  <a:srgbClr val="0070C0"/>
                </a:solidFill>
              </a:rPr>
              <a:t>cv::</a:t>
            </a:r>
            <a:r>
              <a:rPr lang="en-US" altLang="zh-CN" dirty="0" smtClean="0">
                <a:solidFill>
                  <a:srgbClr val="FF0000"/>
                </a:solidFill>
              </a:rPr>
              <a:t>Mat_&lt;</a:t>
            </a:r>
            <a:r>
              <a:rPr lang="en-US" altLang="zh-CN" dirty="0">
                <a:solidFill>
                  <a:srgbClr val="FF0000"/>
                </a:solidFill>
              </a:rPr>
              <a:t>cv::Vec3b</a:t>
            </a:r>
            <a:r>
              <a:rPr lang="en-US" altLang="zh-CN" dirty="0" smtClean="0">
                <a:solidFill>
                  <a:srgbClr val="FF0000"/>
                </a:solidFill>
              </a:rPr>
              <a:t>&gt;::iterator </a:t>
            </a:r>
            <a:r>
              <a:rPr lang="en-US" altLang="zh-CN" dirty="0" smtClean="0">
                <a:solidFill>
                  <a:srgbClr val="0070C0"/>
                </a:solidFill>
              </a:rPr>
              <a:t>it;</a:t>
            </a:r>
          </a:p>
          <a:p>
            <a:r>
              <a:rPr lang="zh-CN" altLang="en-US" dirty="0" smtClean="0"/>
              <a:t>可以利用</a:t>
            </a:r>
            <a:r>
              <a:rPr lang="en-US" altLang="zh-CN" dirty="0" smtClean="0">
                <a:solidFill>
                  <a:srgbClr val="0070C0"/>
                </a:solidFill>
              </a:rPr>
              <a:t>cv::Mat</a:t>
            </a:r>
            <a:r>
              <a:rPr lang="zh-CN" altLang="en-US" dirty="0" smtClean="0"/>
              <a:t>类的</a:t>
            </a:r>
            <a:r>
              <a:rPr lang="en-US" altLang="zh-CN" dirty="0" smtClean="0">
                <a:solidFill>
                  <a:srgbClr val="FF0000"/>
                </a:solidFill>
              </a:rPr>
              <a:t>begin</a:t>
            </a:r>
            <a:r>
              <a:rPr lang="zh-CN" altLang="en-US" dirty="0" smtClean="0"/>
              <a:t>和</a:t>
            </a:r>
            <a:r>
              <a:rPr lang="en-US" altLang="zh-CN" dirty="0" smtClean="0">
                <a:solidFill>
                  <a:srgbClr val="FF0000"/>
                </a:solidFill>
              </a:rPr>
              <a:t>end</a:t>
            </a:r>
            <a:r>
              <a:rPr lang="zh-CN" altLang="en-US" dirty="0" smtClean="0"/>
              <a:t>模板方法获取循环起始和终止位置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 </a:t>
            </a:r>
            <a:r>
              <a:rPr lang="zh-CN" altLang="en-US" dirty="0" smtClean="0"/>
              <a:t>用迭代器扫描图像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874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6048672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3100" dirty="0" smtClean="0">
                <a:solidFill>
                  <a:srgbClr val="FF0000"/>
                </a:solidFill>
              </a:rPr>
              <a:t>用迭代器实现减色函数</a:t>
            </a:r>
            <a:r>
              <a:rPr lang="zh-CN" altLang="en-US" sz="3100" dirty="0" smtClean="0"/>
              <a:t>：</a:t>
            </a:r>
            <a:endParaRPr lang="en-US" altLang="zh-CN" sz="3100" dirty="0" smtClean="0"/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  </a:t>
            </a:r>
            <a:r>
              <a:rPr lang="en-US" altLang="zh-CN" sz="2600" dirty="0">
                <a:solidFill>
                  <a:srgbClr val="0070C0"/>
                </a:solidFill>
              </a:rPr>
              <a:t>void </a:t>
            </a:r>
            <a:r>
              <a:rPr lang="en-US" altLang="zh-CN" sz="2600" dirty="0" err="1">
                <a:solidFill>
                  <a:srgbClr val="0070C0"/>
                </a:solidFill>
              </a:rPr>
              <a:t>colorReduce</a:t>
            </a:r>
            <a:r>
              <a:rPr lang="en-US" altLang="zh-CN" sz="2600" dirty="0">
                <a:solidFill>
                  <a:srgbClr val="0070C0"/>
                </a:solidFill>
              </a:rPr>
              <a:t>(cv::Mat image, </a:t>
            </a:r>
            <a:r>
              <a:rPr lang="en-US" altLang="zh-CN" sz="2600" dirty="0" err="1">
                <a:solidFill>
                  <a:srgbClr val="0070C0"/>
                </a:solidFill>
              </a:rPr>
              <a:t>int</a:t>
            </a:r>
            <a:r>
              <a:rPr lang="en-US" altLang="zh-CN" sz="2600" dirty="0">
                <a:solidFill>
                  <a:srgbClr val="0070C0"/>
                </a:solidFill>
              </a:rPr>
              <a:t> div = 64) {</a:t>
            </a: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	</a:t>
            </a:r>
            <a:r>
              <a:rPr lang="en-US" altLang="zh-CN" sz="2600" dirty="0">
                <a:solidFill>
                  <a:srgbClr val="00B050"/>
                </a:solidFill>
              </a:rPr>
              <a:t>// </a:t>
            </a:r>
            <a:r>
              <a:rPr lang="zh-CN" altLang="en-US" sz="2600" dirty="0">
                <a:solidFill>
                  <a:srgbClr val="00B050"/>
                </a:solidFill>
              </a:rPr>
              <a:t>在初始位置获得迭代器</a:t>
            </a:r>
          </a:p>
          <a:p>
            <a:pPr marL="109728" indent="0">
              <a:buNone/>
            </a:pPr>
            <a:r>
              <a:rPr lang="zh-CN" altLang="en-US" sz="2600" dirty="0">
                <a:solidFill>
                  <a:srgbClr val="0070C0"/>
                </a:solidFill>
              </a:rPr>
              <a:t>	</a:t>
            </a:r>
            <a:r>
              <a:rPr lang="en-US" altLang="zh-CN" sz="2600" dirty="0">
                <a:solidFill>
                  <a:srgbClr val="FF0000"/>
                </a:solidFill>
              </a:rPr>
              <a:t>cv::</a:t>
            </a:r>
            <a:r>
              <a:rPr lang="en-US" altLang="zh-CN" sz="2600" dirty="0" err="1">
                <a:solidFill>
                  <a:srgbClr val="FF0000"/>
                </a:solidFill>
              </a:rPr>
              <a:t>MatIterator</a:t>
            </a:r>
            <a:r>
              <a:rPr lang="en-US" altLang="zh-CN" sz="2600" dirty="0">
                <a:solidFill>
                  <a:srgbClr val="FF0000"/>
                </a:solidFill>
              </a:rPr>
              <a:t>_&lt;cv::Vec3b&gt; it =</a:t>
            </a: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FF0000"/>
                </a:solidFill>
              </a:rPr>
              <a:t>		</a:t>
            </a:r>
            <a:r>
              <a:rPr lang="en-US" altLang="zh-CN" sz="2600" dirty="0" err="1">
                <a:solidFill>
                  <a:srgbClr val="FF0000"/>
                </a:solidFill>
              </a:rPr>
              <a:t>image.begin</a:t>
            </a:r>
            <a:r>
              <a:rPr lang="en-US" altLang="zh-CN" sz="2600" dirty="0">
                <a:solidFill>
                  <a:srgbClr val="FF0000"/>
                </a:solidFill>
              </a:rPr>
              <a:t>&lt;cv::Vec3b&gt;();</a:t>
            </a: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	</a:t>
            </a:r>
            <a:r>
              <a:rPr lang="en-US" altLang="zh-CN" sz="2600" dirty="0">
                <a:solidFill>
                  <a:srgbClr val="00B050"/>
                </a:solidFill>
              </a:rPr>
              <a:t>// </a:t>
            </a:r>
            <a:r>
              <a:rPr lang="zh-CN" altLang="en-US" sz="2600" dirty="0">
                <a:solidFill>
                  <a:srgbClr val="00B050"/>
                </a:solidFill>
              </a:rPr>
              <a:t>获得结束位置</a:t>
            </a:r>
          </a:p>
          <a:p>
            <a:pPr marL="109728" indent="0">
              <a:buNone/>
            </a:pPr>
            <a:r>
              <a:rPr lang="zh-CN" altLang="en-US" sz="2600" dirty="0">
                <a:solidFill>
                  <a:srgbClr val="0070C0"/>
                </a:solidFill>
              </a:rPr>
              <a:t>	</a:t>
            </a:r>
            <a:r>
              <a:rPr lang="en-US" altLang="zh-CN" sz="2600" dirty="0">
                <a:solidFill>
                  <a:srgbClr val="FF0000"/>
                </a:solidFill>
              </a:rPr>
              <a:t>cv::</a:t>
            </a:r>
            <a:r>
              <a:rPr lang="en-US" altLang="zh-CN" sz="2600" dirty="0" err="1">
                <a:solidFill>
                  <a:srgbClr val="FF0000"/>
                </a:solidFill>
              </a:rPr>
              <a:t>MatIterator</a:t>
            </a:r>
            <a:r>
              <a:rPr lang="en-US" altLang="zh-CN" sz="2600" dirty="0">
                <a:solidFill>
                  <a:srgbClr val="FF0000"/>
                </a:solidFill>
              </a:rPr>
              <a:t>_&lt;cv::Vec3b&gt; </a:t>
            </a:r>
            <a:r>
              <a:rPr lang="en-US" altLang="zh-CN" sz="2600" dirty="0" err="1">
                <a:solidFill>
                  <a:srgbClr val="FF0000"/>
                </a:solidFill>
              </a:rPr>
              <a:t>itend</a:t>
            </a:r>
            <a:r>
              <a:rPr lang="en-US" altLang="zh-CN" sz="2600" dirty="0">
                <a:solidFill>
                  <a:srgbClr val="FF0000"/>
                </a:solidFill>
              </a:rPr>
              <a:t> =</a:t>
            </a: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FF0000"/>
                </a:solidFill>
              </a:rPr>
              <a:t>		</a:t>
            </a:r>
            <a:r>
              <a:rPr lang="en-US" altLang="zh-CN" sz="2600" dirty="0" err="1">
                <a:solidFill>
                  <a:srgbClr val="FF0000"/>
                </a:solidFill>
              </a:rPr>
              <a:t>image.end</a:t>
            </a:r>
            <a:r>
              <a:rPr lang="en-US" altLang="zh-CN" sz="2600" dirty="0">
                <a:solidFill>
                  <a:srgbClr val="FF0000"/>
                </a:solidFill>
              </a:rPr>
              <a:t>&lt;cv::Vec3b&gt;();</a:t>
            </a:r>
          </a:p>
          <a:p>
            <a:pPr marL="109728" indent="0">
              <a:buNone/>
            </a:pPr>
            <a:endParaRPr lang="en-US" altLang="zh-CN" sz="2600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	</a:t>
            </a:r>
            <a:r>
              <a:rPr lang="en-US" altLang="zh-CN" sz="2600" dirty="0">
                <a:solidFill>
                  <a:srgbClr val="00B050"/>
                </a:solidFill>
              </a:rPr>
              <a:t>// </a:t>
            </a:r>
            <a:r>
              <a:rPr lang="zh-CN" altLang="en-US" sz="2600" dirty="0">
                <a:solidFill>
                  <a:srgbClr val="00B050"/>
                </a:solidFill>
              </a:rPr>
              <a:t>遍历所有像素</a:t>
            </a:r>
          </a:p>
          <a:p>
            <a:pPr marL="109728" indent="0">
              <a:buNone/>
            </a:pPr>
            <a:r>
              <a:rPr lang="zh-CN" altLang="en-US" sz="2600" dirty="0">
                <a:solidFill>
                  <a:srgbClr val="0070C0"/>
                </a:solidFill>
              </a:rPr>
              <a:t>	</a:t>
            </a:r>
            <a:r>
              <a:rPr lang="en-US" altLang="zh-CN" sz="2600" dirty="0">
                <a:solidFill>
                  <a:srgbClr val="0070C0"/>
                </a:solidFill>
              </a:rPr>
              <a:t>for (; </a:t>
            </a:r>
            <a:r>
              <a:rPr lang="en-US" altLang="zh-CN" sz="2600" dirty="0">
                <a:solidFill>
                  <a:srgbClr val="FF0000"/>
                </a:solidFill>
              </a:rPr>
              <a:t>it != </a:t>
            </a:r>
            <a:r>
              <a:rPr lang="en-US" altLang="zh-CN" sz="2600" dirty="0" err="1">
                <a:solidFill>
                  <a:srgbClr val="FF0000"/>
                </a:solidFill>
              </a:rPr>
              <a:t>itend</a:t>
            </a:r>
            <a:r>
              <a:rPr lang="en-US" altLang="zh-CN" sz="2600" dirty="0">
                <a:solidFill>
                  <a:srgbClr val="0070C0"/>
                </a:solidFill>
              </a:rPr>
              <a:t>; </a:t>
            </a:r>
            <a:r>
              <a:rPr lang="en-US" altLang="zh-CN" sz="2600" dirty="0">
                <a:solidFill>
                  <a:srgbClr val="FF0000"/>
                </a:solidFill>
              </a:rPr>
              <a:t>++it</a:t>
            </a:r>
            <a:r>
              <a:rPr lang="en-US" altLang="zh-CN" sz="2600" dirty="0">
                <a:solidFill>
                  <a:srgbClr val="0070C0"/>
                </a:solidFill>
              </a:rPr>
              <a:t>) { </a:t>
            </a: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		</a:t>
            </a:r>
            <a:r>
              <a:rPr lang="en-US" altLang="zh-CN" sz="2600" dirty="0">
                <a:solidFill>
                  <a:srgbClr val="00B050"/>
                </a:solidFill>
              </a:rPr>
              <a:t>// </a:t>
            </a:r>
            <a:r>
              <a:rPr lang="zh-CN" altLang="en-US" sz="2600" dirty="0">
                <a:solidFill>
                  <a:srgbClr val="00B050"/>
                </a:solidFill>
              </a:rPr>
              <a:t>处理</a:t>
            </a:r>
            <a:r>
              <a:rPr lang="zh-CN" altLang="en-US" sz="2600" dirty="0" smtClean="0">
                <a:solidFill>
                  <a:srgbClr val="00B050"/>
                </a:solidFill>
              </a:rPr>
              <a:t>每个像素</a:t>
            </a:r>
            <a:r>
              <a:rPr lang="en-US" altLang="zh-CN" sz="2600" dirty="0">
                <a:solidFill>
                  <a:srgbClr val="00B050"/>
                </a:solidFill>
              </a:rPr>
              <a:t>-------------------------</a:t>
            </a: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		</a:t>
            </a:r>
            <a:r>
              <a:rPr lang="en-US" altLang="zh-CN" sz="2600" dirty="0">
                <a:solidFill>
                  <a:srgbClr val="FF0000"/>
                </a:solidFill>
              </a:rPr>
              <a:t>(*it)[0] </a:t>
            </a:r>
            <a:r>
              <a:rPr lang="en-US" altLang="zh-CN" sz="2600" dirty="0">
                <a:solidFill>
                  <a:srgbClr val="0070C0"/>
                </a:solidFill>
              </a:rPr>
              <a:t>= (*it)[0] / div * div + div / 2;</a:t>
            </a: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		</a:t>
            </a:r>
            <a:r>
              <a:rPr lang="en-US" altLang="zh-CN" sz="2600" dirty="0">
                <a:solidFill>
                  <a:srgbClr val="FF0000"/>
                </a:solidFill>
              </a:rPr>
              <a:t>(*it)[1] </a:t>
            </a:r>
            <a:r>
              <a:rPr lang="en-US" altLang="zh-CN" sz="2600" dirty="0">
                <a:solidFill>
                  <a:srgbClr val="0070C0"/>
                </a:solidFill>
              </a:rPr>
              <a:t>= (*it</a:t>
            </a:r>
            <a:r>
              <a:rPr lang="en-US" altLang="zh-CN" sz="2600" dirty="0" smtClean="0">
                <a:solidFill>
                  <a:srgbClr val="0070C0"/>
                </a:solidFill>
              </a:rPr>
              <a:t>)[1] </a:t>
            </a:r>
            <a:r>
              <a:rPr lang="en-US" altLang="zh-CN" sz="2600" dirty="0">
                <a:solidFill>
                  <a:srgbClr val="0070C0"/>
                </a:solidFill>
              </a:rPr>
              <a:t>/ div * div + div / 2;</a:t>
            </a: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		</a:t>
            </a:r>
            <a:r>
              <a:rPr lang="en-US" altLang="zh-CN" sz="2600" dirty="0">
                <a:solidFill>
                  <a:srgbClr val="FF0000"/>
                </a:solidFill>
              </a:rPr>
              <a:t>(*it)[2] </a:t>
            </a:r>
            <a:r>
              <a:rPr lang="en-US" altLang="zh-CN" sz="2600" dirty="0">
                <a:solidFill>
                  <a:srgbClr val="0070C0"/>
                </a:solidFill>
              </a:rPr>
              <a:t>= (*it</a:t>
            </a:r>
            <a:r>
              <a:rPr lang="en-US" altLang="zh-CN" sz="2600" dirty="0" smtClean="0">
                <a:solidFill>
                  <a:srgbClr val="0070C0"/>
                </a:solidFill>
              </a:rPr>
              <a:t>)[2] </a:t>
            </a:r>
            <a:r>
              <a:rPr lang="en-US" altLang="zh-CN" sz="2600" dirty="0">
                <a:solidFill>
                  <a:srgbClr val="0070C0"/>
                </a:solidFill>
              </a:rPr>
              <a:t>/ div * div + div / 2;</a:t>
            </a: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		</a:t>
            </a:r>
            <a:r>
              <a:rPr lang="en-US" altLang="zh-CN" sz="2600" dirty="0">
                <a:solidFill>
                  <a:srgbClr val="00B050"/>
                </a:solidFill>
              </a:rPr>
              <a:t>// </a:t>
            </a:r>
            <a:r>
              <a:rPr lang="zh-CN" altLang="en-US" sz="2600" dirty="0" smtClean="0">
                <a:solidFill>
                  <a:srgbClr val="00B050"/>
                </a:solidFill>
              </a:rPr>
              <a:t>像素</a:t>
            </a:r>
            <a:r>
              <a:rPr lang="zh-CN" altLang="en-US" sz="2600" dirty="0">
                <a:solidFill>
                  <a:srgbClr val="00B050"/>
                </a:solidFill>
              </a:rPr>
              <a:t>处理结束</a:t>
            </a:r>
            <a:r>
              <a:rPr lang="en-US" altLang="zh-CN" sz="2600" dirty="0">
                <a:solidFill>
                  <a:srgbClr val="00B050"/>
                </a:solidFill>
              </a:rPr>
              <a:t>-------------------------</a:t>
            </a: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	}</a:t>
            </a: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}</a:t>
            </a:r>
            <a:endParaRPr lang="zh-CN" altLang="en-US" sz="2600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2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zh-CN" altLang="en-US" dirty="0" smtClean="0"/>
              <a:t>扩展：</a:t>
            </a:r>
            <a:endParaRPr lang="en-US" altLang="zh-CN" dirty="0" smtClean="0"/>
          </a:p>
          <a:p>
            <a:r>
              <a:rPr lang="zh-CN" altLang="en-US" dirty="0" smtClean="0"/>
              <a:t>可以</a:t>
            </a:r>
            <a:r>
              <a:rPr lang="zh-CN" altLang="en-US" dirty="0" smtClean="0">
                <a:solidFill>
                  <a:srgbClr val="0000FF"/>
                </a:solidFill>
              </a:rPr>
              <a:t>在迭代器上使用数学计算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从图像的第二行开始</a:t>
            </a:r>
            <a:r>
              <a:rPr lang="zh-CN" altLang="en-US" dirty="0" smtClean="0"/>
              <a:t>，可以用将</a:t>
            </a:r>
            <a:r>
              <a:rPr lang="en-US" altLang="zh-CN" dirty="0" smtClean="0">
                <a:solidFill>
                  <a:srgbClr val="0070C0"/>
                </a:solidFill>
              </a:rPr>
              <a:t>cv::Mat</a:t>
            </a:r>
            <a:r>
              <a:rPr lang="zh-CN" altLang="en-US" dirty="0" smtClean="0"/>
              <a:t>迭代器初始化为</a:t>
            </a:r>
            <a:r>
              <a:rPr lang="en-US" altLang="zh-CN" dirty="0" smtClean="0"/>
              <a:t>  </a:t>
            </a:r>
            <a:r>
              <a:rPr lang="en-US" altLang="zh-CN" dirty="0" err="1" smtClean="0">
                <a:solidFill>
                  <a:srgbClr val="0070C0"/>
                </a:solidFill>
              </a:rPr>
              <a:t>image.</a:t>
            </a:r>
            <a:r>
              <a:rPr lang="en-US" altLang="zh-CN" dirty="0" err="1" smtClean="0">
                <a:solidFill>
                  <a:srgbClr val="FF0000"/>
                </a:solidFill>
              </a:rPr>
              <a:t>begin</a:t>
            </a:r>
            <a:r>
              <a:rPr lang="en-US" altLang="zh-CN" dirty="0" smtClean="0">
                <a:solidFill>
                  <a:srgbClr val="0070C0"/>
                </a:solidFill>
              </a:rPr>
              <a:t>&lt;cv::Vec3b&gt;() </a:t>
            </a:r>
            <a:r>
              <a:rPr lang="en-US" altLang="zh-CN" dirty="0" smtClean="0">
                <a:solidFill>
                  <a:srgbClr val="FF0000"/>
                </a:solidFill>
              </a:rPr>
              <a:t>+ </a:t>
            </a:r>
            <a:r>
              <a:rPr lang="en-US" altLang="zh-CN" dirty="0" err="1" smtClean="0">
                <a:solidFill>
                  <a:srgbClr val="FF0000"/>
                </a:solidFill>
              </a:rPr>
              <a:t>image.cols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在最后一行前就结束迭代</a:t>
            </a:r>
            <a:r>
              <a:rPr lang="zh-CN" altLang="en-US" dirty="0" smtClean="0"/>
              <a:t>，可使用</a:t>
            </a:r>
            <a:endParaRPr lang="en-US" altLang="zh-CN" dirty="0" smtClean="0"/>
          </a:p>
          <a:p>
            <a:pPr marL="393192" lvl="1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en-US" altLang="zh-CN" dirty="0" err="1" smtClean="0">
                <a:solidFill>
                  <a:srgbClr val="0070C0"/>
                </a:solidFill>
              </a:rPr>
              <a:t>image.</a:t>
            </a:r>
            <a:r>
              <a:rPr lang="en-US" altLang="zh-CN" dirty="0" err="1" smtClean="0">
                <a:solidFill>
                  <a:srgbClr val="FF0000"/>
                </a:solidFill>
              </a:rPr>
              <a:t>end</a:t>
            </a:r>
            <a:r>
              <a:rPr lang="en-US" altLang="zh-CN" dirty="0" smtClean="0">
                <a:solidFill>
                  <a:srgbClr val="0070C0"/>
                </a:solidFill>
              </a:rPr>
              <a:t>&lt;cv</a:t>
            </a:r>
            <a:r>
              <a:rPr lang="en-US" altLang="zh-CN" dirty="0">
                <a:solidFill>
                  <a:srgbClr val="0070C0"/>
                </a:solidFill>
              </a:rPr>
              <a:t>::Vec3b&gt;() </a:t>
            </a:r>
            <a:r>
              <a:rPr lang="en-US" altLang="zh-CN" dirty="0" smtClean="0">
                <a:solidFill>
                  <a:srgbClr val="FF0000"/>
                </a:solidFill>
              </a:rPr>
              <a:t>- </a:t>
            </a:r>
            <a:r>
              <a:rPr lang="en-US" altLang="zh-CN" dirty="0" err="1" smtClean="0">
                <a:solidFill>
                  <a:srgbClr val="FF0000"/>
                </a:solidFill>
              </a:rPr>
              <a:t>image.cols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常量迭代器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en-US" altLang="zh-CN" dirty="0">
                <a:solidFill>
                  <a:srgbClr val="0070C0"/>
                </a:solidFill>
              </a:rPr>
              <a:t>cv::</a:t>
            </a:r>
            <a:r>
              <a:rPr lang="en-US" altLang="zh-CN" dirty="0" err="1" smtClean="0">
                <a:solidFill>
                  <a:srgbClr val="0070C0"/>
                </a:solidFill>
              </a:rPr>
              <a:t>Mat</a:t>
            </a:r>
            <a:r>
              <a:rPr lang="en-US" altLang="zh-CN" dirty="0" err="1" smtClean="0">
                <a:solidFill>
                  <a:srgbClr val="FF0000"/>
                </a:solidFill>
              </a:rPr>
              <a:t>Const</a:t>
            </a:r>
            <a:r>
              <a:rPr lang="en-US" altLang="zh-CN" dirty="0" err="1" smtClean="0">
                <a:solidFill>
                  <a:srgbClr val="0070C0"/>
                </a:solidFill>
              </a:rPr>
              <a:t>Iterator</a:t>
            </a:r>
            <a:r>
              <a:rPr lang="en-US" altLang="zh-CN" dirty="0">
                <a:solidFill>
                  <a:srgbClr val="0070C0"/>
                </a:solidFill>
              </a:rPr>
              <a:t>_&lt;cv::Vec3b&gt; it</a:t>
            </a:r>
            <a:r>
              <a:rPr lang="zh-CN" altLang="en-US" dirty="0">
                <a:solidFill>
                  <a:srgbClr val="0070C0"/>
                </a:solidFill>
              </a:rPr>
              <a:t>；</a:t>
            </a:r>
            <a:endParaRPr lang="en-US" altLang="zh-CN" dirty="0">
              <a:solidFill>
                <a:srgbClr val="0070C0"/>
              </a:solidFill>
            </a:endParaRPr>
          </a:p>
          <a:p>
            <a:pPr lvl="1"/>
            <a:r>
              <a:rPr lang="en-US" altLang="zh-CN" dirty="0">
                <a:solidFill>
                  <a:srgbClr val="0070C0"/>
                </a:solidFill>
              </a:rPr>
              <a:t>cv::Mat_&lt;cv::Vec3b</a:t>
            </a:r>
            <a:r>
              <a:rPr lang="en-US" altLang="zh-CN" dirty="0" smtClean="0">
                <a:solidFill>
                  <a:srgbClr val="0070C0"/>
                </a:solidFill>
              </a:rPr>
              <a:t>&gt;::</a:t>
            </a:r>
            <a:r>
              <a:rPr lang="en-US" altLang="zh-CN" dirty="0" err="1" smtClean="0">
                <a:solidFill>
                  <a:srgbClr val="FF0000"/>
                </a:solidFill>
              </a:rPr>
              <a:t>const_</a:t>
            </a:r>
            <a:r>
              <a:rPr lang="en-US" altLang="zh-CN" dirty="0" err="1" smtClean="0">
                <a:solidFill>
                  <a:srgbClr val="0070C0"/>
                </a:solidFill>
              </a:rPr>
              <a:t>iterator</a:t>
            </a:r>
            <a:r>
              <a:rPr lang="en-US" altLang="zh-CN" dirty="0" smtClean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it</a:t>
            </a:r>
            <a:r>
              <a:rPr lang="en-US" altLang="zh-CN" dirty="0" smtClean="0">
                <a:solidFill>
                  <a:srgbClr val="0070C0"/>
                </a:solidFill>
              </a:rPr>
              <a:t>;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用迭代器扫描图像</a:t>
            </a:r>
          </a:p>
        </p:txBody>
      </p:sp>
    </p:spTree>
    <p:extLst>
      <p:ext uri="{BB962C8B-B14F-4D97-AF65-F5344CB8AC3E}">
        <p14:creationId xmlns:p14="http://schemas.microsoft.com/office/powerpoint/2010/main" val="209893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25000"/>
              </a:lnSpc>
            </a:pPr>
            <a:r>
              <a:rPr lang="zh-CN" altLang="en-US" dirty="0" smtClean="0"/>
              <a:t>在</a:t>
            </a:r>
            <a:r>
              <a:rPr lang="zh-CN" altLang="en-US" dirty="0" smtClean="0">
                <a:solidFill>
                  <a:srgbClr val="0000FF"/>
                </a:solidFill>
              </a:rPr>
              <a:t>编写图像处理函数</a:t>
            </a:r>
            <a:r>
              <a:rPr lang="zh-CN" altLang="en-US" dirty="0" smtClean="0"/>
              <a:t>时，需要</a:t>
            </a:r>
            <a:r>
              <a:rPr lang="zh-CN" altLang="en-US" dirty="0" smtClean="0">
                <a:solidFill>
                  <a:srgbClr val="0000FF"/>
                </a:solidFill>
              </a:rPr>
              <a:t>充分考虑运行效率</a:t>
            </a:r>
            <a:r>
              <a:rPr lang="zh-CN" altLang="en-US" dirty="0" smtClean="0"/>
              <a:t>，要经常检查代码的运行效率，找出处理过程中可能使程序变慢的</a:t>
            </a:r>
            <a:r>
              <a:rPr lang="zh-CN" altLang="en-US" dirty="0" smtClean="0">
                <a:solidFill>
                  <a:srgbClr val="FF0000"/>
                </a:solidFill>
              </a:rPr>
              <a:t>瓶颈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ct val="125000"/>
              </a:lnSpc>
            </a:pPr>
            <a:r>
              <a:rPr lang="zh-CN" altLang="en-US" dirty="0" smtClean="0"/>
              <a:t>除非确实必要，</a:t>
            </a:r>
            <a:r>
              <a:rPr lang="zh-CN" altLang="en-US" dirty="0" smtClean="0">
                <a:solidFill>
                  <a:srgbClr val="0000FF"/>
                </a:solidFill>
              </a:rPr>
              <a:t>不要以牺牲程序的清晰度来优化性能</a:t>
            </a:r>
            <a:r>
              <a:rPr lang="zh-CN" altLang="en-US" dirty="0" smtClean="0"/>
              <a:t>。简洁的代码更容易调试和维护。</a:t>
            </a:r>
            <a:r>
              <a:rPr lang="zh-CN" altLang="en-US" dirty="0" smtClean="0">
                <a:solidFill>
                  <a:srgbClr val="0000FF"/>
                </a:solidFill>
              </a:rPr>
              <a:t>只有对程序效率至关重要的代码段，才需要进行重度优化</a:t>
            </a:r>
            <a:endParaRPr lang="en-US" altLang="zh-CN" dirty="0" smtClean="0"/>
          </a:p>
          <a:p>
            <a:pPr>
              <a:lnSpc>
                <a:spcPct val="125000"/>
              </a:lnSpc>
            </a:pPr>
            <a:r>
              <a:rPr lang="zh-CN" altLang="en-US" dirty="0" smtClean="0"/>
              <a:t>在此部分介绍</a:t>
            </a:r>
            <a:r>
              <a:rPr lang="zh-CN" altLang="en-US" dirty="0" smtClean="0">
                <a:solidFill>
                  <a:srgbClr val="0000FF"/>
                </a:solidFill>
              </a:rPr>
              <a:t>测试效率的方法</a:t>
            </a:r>
            <a:r>
              <a:rPr lang="zh-CN" altLang="en-US" dirty="0" smtClean="0"/>
              <a:t>，并</a:t>
            </a:r>
            <a:r>
              <a:rPr lang="zh-CN" altLang="en-US" dirty="0" smtClean="0">
                <a:solidFill>
                  <a:srgbClr val="0000FF"/>
                </a:solidFill>
              </a:rPr>
              <a:t>比较前面若干种方法的效率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2.5 </a:t>
            </a:r>
            <a:r>
              <a:rPr lang="zh-CN" altLang="en-US" dirty="0" smtClean="0"/>
              <a:t>编写高效的图像扫描循环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073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728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精确计时方法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0070C0"/>
                </a:solidFill>
              </a:rPr>
              <a:t>cv::</a:t>
            </a:r>
            <a:r>
              <a:rPr lang="en-US" altLang="zh-CN" dirty="0" err="1" smtClean="0">
                <a:solidFill>
                  <a:srgbClr val="FF0000"/>
                </a:solidFill>
              </a:rPr>
              <a:t>getTickCount</a:t>
            </a:r>
            <a:r>
              <a:rPr lang="en-US" altLang="zh-CN" dirty="0" smtClean="0">
                <a:solidFill>
                  <a:srgbClr val="0070C0"/>
                </a:solidFill>
              </a:rPr>
              <a:t>()</a:t>
            </a:r>
            <a:r>
              <a:rPr lang="zh-CN" altLang="en-US" dirty="0" smtClean="0"/>
              <a:t>返回</a:t>
            </a:r>
            <a:r>
              <a:rPr lang="zh-CN" altLang="en-US" dirty="0" smtClean="0">
                <a:solidFill>
                  <a:srgbClr val="0000FF"/>
                </a:solidFill>
              </a:rPr>
              <a:t>从最近一次电脑开机到当前的时钟周期数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en-US" altLang="zh-CN" dirty="0" smtClean="0">
                <a:solidFill>
                  <a:srgbClr val="0070C0"/>
                </a:solidFill>
              </a:rPr>
              <a:t>cv::</a:t>
            </a:r>
            <a:r>
              <a:rPr lang="en-US" altLang="zh-CN" dirty="0" err="1" smtClean="0">
                <a:solidFill>
                  <a:srgbClr val="FF0000"/>
                </a:solidFill>
              </a:rPr>
              <a:t>getTickFrequency</a:t>
            </a:r>
            <a:r>
              <a:rPr lang="en-US" altLang="zh-CN" dirty="0" smtClean="0">
                <a:solidFill>
                  <a:srgbClr val="0070C0"/>
                </a:solidFill>
              </a:rPr>
              <a:t>()</a:t>
            </a:r>
            <a:r>
              <a:rPr lang="zh-CN" altLang="en-US" dirty="0" smtClean="0"/>
              <a:t>返回</a:t>
            </a:r>
            <a:r>
              <a:rPr lang="zh-CN" altLang="en-US" dirty="0" smtClean="0">
                <a:solidFill>
                  <a:srgbClr val="0000FF"/>
                </a:solidFill>
              </a:rPr>
              <a:t>每秒的时钟周期数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zh-CN" altLang="en-US" dirty="0" smtClean="0">
                <a:solidFill>
                  <a:srgbClr val="0000FF"/>
                </a:solidFill>
              </a:rPr>
              <a:t>程序模板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109728" indent="0">
              <a:buNone/>
            </a:pPr>
            <a:r>
              <a:rPr lang="en-US" altLang="zh-CN" dirty="0" smtClean="0"/>
              <a:t>   </a:t>
            </a:r>
            <a:r>
              <a:rPr lang="en-US" altLang="zh-CN" dirty="0" err="1" smtClean="0">
                <a:solidFill>
                  <a:srgbClr val="0070C0"/>
                </a:solidFill>
              </a:rPr>
              <a:t>const</a:t>
            </a:r>
            <a:r>
              <a:rPr lang="en-US" altLang="zh-CN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int64</a:t>
            </a:r>
            <a:r>
              <a:rPr lang="en-US" altLang="zh-CN" dirty="0" smtClean="0">
                <a:solidFill>
                  <a:srgbClr val="0070C0"/>
                </a:solidFill>
              </a:rPr>
              <a:t> start = cv::</a:t>
            </a:r>
            <a:r>
              <a:rPr lang="en-US" altLang="zh-CN" dirty="0" err="1" smtClean="0">
                <a:solidFill>
                  <a:srgbClr val="FF0000"/>
                </a:solidFill>
              </a:rPr>
              <a:t>getTickCount</a:t>
            </a:r>
            <a:r>
              <a:rPr lang="en-US" altLang="zh-CN" dirty="0" smtClean="0">
                <a:solidFill>
                  <a:srgbClr val="0070C0"/>
                </a:solidFill>
              </a:rPr>
              <a:t>();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  </a:t>
            </a:r>
            <a:r>
              <a:rPr lang="en-US" altLang="zh-CN" dirty="0" err="1" smtClean="0">
                <a:solidFill>
                  <a:srgbClr val="0070C0"/>
                </a:solidFill>
              </a:rPr>
              <a:t>colorReduce</a:t>
            </a:r>
            <a:r>
              <a:rPr lang="en-US" altLang="zh-CN" dirty="0" smtClean="0">
                <a:solidFill>
                  <a:srgbClr val="0070C0"/>
                </a:solidFill>
              </a:rPr>
              <a:t>(image);	</a:t>
            </a:r>
            <a:r>
              <a:rPr lang="en-US" altLang="zh-CN" dirty="0" smtClean="0">
                <a:solidFill>
                  <a:srgbClr val="00B050"/>
                </a:solidFill>
              </a:rPr>
              <a:t>// </a:t>
            </a:r>
            <a:r>
              <a:rPr lang="zh-CN" altLang="en-US" dirty="0" smtClean="0">
                <a:solidFill>
                  <a:srgbClr val="00B050"/>
                </a:solidFill>
              </a:rPr>
              <a:t>调用处理函数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  </a:t>
            </a:r>
            <a:r>
              <a:rPr lang="en-US" altLang="zh-CN" dirty="0" smtClean="0">
                <a:solidFill>
                  <a:srgbClr val="00B050"/>
                </a:solidFill>
              </a:rPr>
              <a:t>// </a:t>
            </a:r>
            <a:r>
              <a:rPr lang="zh-CN" altLang="en-US" dirty="0" smtClean="0">
                <a:solidFill>
                  <a:srgbClr val="00B050"/>
                </a:solidFill>
              </a:rPr>
              <a:t>计算经过的时间</a:t>
            </a:r>
            <a:r>
              <a:rPr lang="en-US" altLang="zh-CN" dirty="0" smtClean="0">
                <a:solidFill>
                  <a:srgbClr val="00B050"/>
                </a:solidFill>
              </a:rPr>
              <a:t>(</a:t>
            </a:r>
            <a:r>
              <a:rPr lang="zh-CN" altLang="en-US" dirty="0" smtClean="0">
                <a:solidFill>
                  <a:srgbClr val="00B050"/>
                </a:solidFill>
              </a:rPr>
              <a:t>单位：秒</a:t>
            </a:r>
            <a:r>
              <a:rPr lang="en-US" altLang="zh-CN" dirty="0" smtClean="0">
                <a:solidFill>
                  <a:srgbClr val="00B050"/>
                </a:solidFill>
              </a:rPr>
              <a:t>)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  </a:t>
            </a:r>
            <a:r>
              <a:rPr lang="en-US" altLang="zh-CN" dirty="0" smtClean="0">
                <a:solidFill>
                  <a:srgbClr val="FF0000"/>
                </a:solidFill>
              </a:rPr>
              <a:t>double</a:t>
            </a:r>
            <a:r>
              <a:rPr lang="en-US" altLang="zh-CN" dirty="0" smtClean="0">
                <a:solidFill>
                  <a:srgbClr val="0070C0"/>
                </a:solidFill>
              </a:rPr>
              <a:t> duration = (cv::</a:t>
            </a:r>
            <a:r>
              <a:rPr lang="en-US" altLang="zh-CN" dirty="0" err="1" smtClean="0">
                <a:solidFill>
                  <a:srgbClr val="FF0000"/>
                </a:solidFill>
              </a:rPr>
              <a:t>getTickCount</a:t>
            </a:r>
            <a:r>
              <a:rPr lang="en-US" altLang="zh-CN" dirty="0" smtClean="0">
                <a:solidFill>
                  <a:srgbClr val="0070C0"/>
                </a:solidFill>
              </a:rPr>
              <a:t>() 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</a:t>
            </a:r>
            <a:r>
              <a:rPr lang="en-US" altLang="zh-CN" dirty="0" smtClean="0">
                <a:solidFill>
                  <a:srgbClr val="0070C0"/>
                </a:solidFill>
              </a:rPr>
              <a:t>	– start) / cv::</a:t>
            </a:r>
            <a:r>
              <a:rPr lang="en-US" altLang="zh-CN" dirty="0" err="1" smtClean="0">
                <a:solidFill>
                  <a:srgbClr val="FF0000"/>
                </a:solidFill>
              </a:rPr>
              <a:t>getTickFrequency</a:t>
            </a:r>
            <a:r>
              <a:rPr lang="en-US" altLang="zh-CN" dirty="0" smtClean="0">
                <a:solidFill>
                  <a:srgbClr val="0070C0"/>
                </a:solidFill>
              </a:rPr>
              <a:t>();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编写高效的图像扫描循环</a:t>
            </a:r>
          </a:p>
        </p:txBody>
      </p:sp>
    </p:spTree>
    <p:extLst>
      <p:ext uri="{BB962C8B-B14F-4D97-AF65-F5344CB8AC3E}">
        <p14:creationId xmlns:p14="http://schemas.microsoft.com/office/powerpoint/2010/main" val="39790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755984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对之前不同的减色方法进行测试，比较其运行时间。</a:t>
            </a:r>
            <a:r>
              <a:rPr lang="en-US" altLang="zh-CN" sz="2800" dirty="0" smtClean="0"/>
              <a:t>Have a try!</a:t>
            </a:r>
          </a:p>
          <a:p>
            <a:pPr lvl="1"/>
            <a:r>
              <a:rPr lang="zh-CN" altLang="en-US" sz="2400" dirty="0" smtClean="0"/>
              <a:t>方法</a:t>
            </a:r>
            <a:r>
              <a:rPr lang="en-US" altLang="zh-CN" sz="2400" dirty="0"/>
              <a:t>1</a:t>
            </a:r>
            <a:r>
              <a:rPr lang="zh-CN" altLang="en-US" sz="2400" dirty="0"/>
              <a:t>：使用</a:t>
            </a:r>
            <a:r>
              <a:rPr lang="zh-CN" altLang="en-US" sz="2400" dirty="0">
                <a:solidFill>
                  <a:srgbClr val="FF0000"/>
                </a:solidFill>
              </a:rPr>
              <a:t>整数</a:t>
            </a:r>
            <a:r>
              <a:rPr lang="zh-CN" altLang="en-US" sz="2400" dirty="0" smtClean="0">
                <a:solidFill>
                  <a:srgbClr val="FF0000"/>
                </a:solidFill>
              </a:rPr>
              <a:t>除法</a:t>
            </a:r>
            <a:r>
              <a:rPr lang="en-US" altLang="zh-CN" sz="2400" dirty="0" smtClean="0"/>
              <a:t>			    </a:t>
            </a:r>
          </a:p>
          <a:p>
            <a:pPr lvl="1"/>
            <a:r>
              <a:rPr lang="zh-CN" altLang="en-US" sz="2400" dirty="0" smtClean="0"/>
              <a:t>方法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：使用</a:t>
            </a:r>
            <a:r>
              <a:rPr lang="zh-CN" altLang="en-US" sz="2400" dirty="0">
                <a:solidFill>
                  <a:srgbClr val="FF0000"/>
                </a:solidFill>
              </a:rPr>
              <a:t>取模运算符</a:t>
            </a:r>
            <a:r>
              <a:rPr lang="zh-CN" altLang="en-US" sz="2400" dirty="0" smtClean="0"/>
              <a:t>方法</a:t>
            </a:r>
            <a:r>
              <a:rPr lang="en-US" altLang="zh-CN" sz="2400" dirty="0" smtClean="0"/>
              <a:t>		    </a:t>
            </a:r>
          </a:p>
          <a:p>
            <a:pPr lvl="1"/>
            <a:r>
              <a:rPr lang="zh-CN" altLang="en-US" sz="2400" dirty="0" smtClean="0"/>
              <a:t>方法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：使用</a:t>
            </a:r>
            <a:r>
              <a:rPr lang="zh-CN" altLang="en-US" sz="2400" dirty="0">
                <a:solidFill>
                  <a:srgbClr val="FF0000"/>
                </a:solidFill>
              </a:rPr>
              <a:t>位运算符</a:t>
            </a:r>
            <a:r>
              <a:rPr lang="zh-CN" altLang="en-US" sz="2400" dirty="0" smtClean="0"/>
              <a:t>方法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方法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：</a:t>
            </a:r>
            <a:r>
              <a:rPr lang="zh-CN" altLang="en-US" sz="2400" dirty="0"/>
              <a:t>使用整数除法</a:t>
            </a:r>
            <a:r>
              <a:rPr lang="zh-CN" altLang="en-US" sz="2400" dirty="0" smtClean="0">
                <a:solidFill>
                  <a:srgbClr val="FF0000"/>
                </a:solidFill>
              </a:rPr>
              <a:t>非</a:t>
            </a:r>
            <a:r>
              <a:rPr lang="zh-CN" altLang="en-US" sz="2400" dirty="0">
                <a:solidFill>
                  <a:srgbClr val="FF0000"/>
                </a:solidFill>
              </a:rPr>
              <a:t>就地处理</a:t>
            </a:r>
            <a:r>
              <a:rPr lang="zh-CN" altLang="en-US" sz="2400" dirty="0" smtClean="0"/>
              <a:t>方法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方法</a:t>
            </a:r>
            <a:r>
              <a:rPr lang="en-US" altLang="zh-CN" sz="2400" dirty="0" smtClean="0"/>
              <a:t>5</a:t>
            </a:r>
            <a:r>
              <a:rPr lang="zh-CN" altLang="en-US" sz="2400" dirty="0" smtClean="0"/>
              <a:t>：</a:t>
            </a:r>
            <a:r>
              <a:rPr lang="zh-CN" altLang="en-US" sz="2400" dirty="0">
                <a:solidFill>
                  <a:srgbClr val="FF0000"/>
                </a:solidFill>
              </a:rPr>
              <a:t>内循环代码增加</a:t>
            </a:r>
            <a:r>
              <a:rPr lang="zh-CN" altLang="en-US" sz="2400" dirty="0"/>
              <a:t>后的位运算</a:t>
            </a:r>
            <a:r>
              <a:rPr lang="zh-CN" altLang="en-US" sz="2400" dirty="0" smtClean="0"/>
              <a:t>方法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方法</a:t>
            </a:r>
            <a:r>
              <a:rPr lang="en-US" altLang="zh-CN" sz="2400" dirty="0" smtClean="0"/>
              <a:t>6</a:t>
            </a:r>
            <a:r>
              <a:rPr lang="zh-CN" altLang="en-US" sz="2400" dirty="0" smtClean="0"/>
              <a:t>：</a:t>
            </a:r>
            <a:r>
              <a:rPr lang="zh-CN" altLang="en-US" sz="2400" dirty="0"/>
              <a:t>使用整数</a:t>
            </a:r>
            <a:r>
              <a:rPr lang="zh-CN" altLang="en-US" sz="2400" dirty="0" smtClean="0"/>
              <a:t>除法和</a:t>
            </a:r>
            <a:r>
              <a:rPr lang="zh-CN" altLang="en-US" sz="2400" dirty="0" smtClean="0">
                <a:solidFill>
                  <a:srgbClr val="FF0000"/>
                </a:solidFill>
              </a:rPr>
              <a:t>迭代</a:t>
            </a:r>
            <a:r>
              <a:rPr lang="zh-CN" altLang="en-US" sz="2400" dirty="0">
                <a:solidFill>
                  <a:srgbClr val="FF0000"/>
                </a:solidFill>
              </a:rPr>
              <a:t>器</a:t>
            </a:r>
            <a:r>
              <a:rPr lang="zh-CN" altLang="en-US" sz="2400" dirty="0" smtClean="0"/>
              <a:t>方法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方法</a:t>
            </a:r>
            <a:r>
              <a:rPr lang="en-US" altLang="zh-CN" sz="2400" dirty="0" smtClean="0"/>
              <a:t>7</a:t>
            </a:r>
            <a:r>
              <a:rPr lang="zh-CN" altLang="en-US" sz="2400" dirty="0" smtClean="0"/>
              <a:t>：使用整数除法和</a:t>
            </a:r>
            <a:r>
              <a:rPr lang="en-US" altLang="zh-CN" sz="2400" dirty="0" smtClean="0">
                <a:solidFill>
                  <a:srgbClr val="FF0000"/>
                </a:solidFill>
              </a:rPr>
              <a:t>at</a:t>
            </a:r>
            <a:r>
              <a:rPr lang="zh-CN" altLang="en-US" sz="2400" dirty="0" smtClean="0"/>
              <a:t>方法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方法</a:t>
            </a:r>
            <a:r>
              <a:rPr lang="en-US" altLang="zh-CN" sz="2400" dirty="0" smtClean="0"/>
              <a:t>8</a:t>
            </a:r>
            <a:r>
              <a:rPr lang="zh-CN" altLang="en-US" sz="2400" dirty="0" smtClean="0"/>
              <a:t>：使用整数除法，</a:t>
            </a:r>
            <a:r>
              <a:rPr lang="zh-CN" altLang="en-US" sz="2400" dirty="0" smtClean="0">
                <a:solidFill>
                  <a:srgbClr val="FF0000"/>
                </a:solidFill>
              </a:rPr>
              <a:t>按一维数组处理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编写高效的图像扫描循环</a:t>
            </a:r>
          </a:p>
        </p:txBody>
      </p:sp>
    </p:spTree>
    <p:extLst>
      <p:ext uri="{BB962C8B-B14F-4D97-AF65-F5344CB8AC3E}">
        <p14:creationId xmlns:p14="http://schemas.microsoft.com/office/powerpoint/2010/main" val="197793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476064"/>
          </a:xfrm>
        </p:spPr>
        <p:txBody>
          <a:bodyPr>
            <a:normAutofit fontScale="85000" lnSpcReduction="20000"/>
          </a:bodyPr>
          <a:lstStyle/>
          <a:p>
            <a:pPr marL="109728" indent="0">
              <a:lnSpc>
                <a:spcPct val="120000"/>
              </a:lnSpc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结论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zh-CN" altLang="en-US" sz="2600" dirty="0" smtClean="0">
                <a:solidFill>
                  <a:srgbClr val="0000FF"/>
                </a:solidFill>
              </a:rPr>
              <a:t>位运算方法</a:t>
            </a:r>
            <a:r>
              <a:rPr lang="zh-CN" altLang="en-US" sz="2600" dirty="0" smtClean="0"/>
              <a:t>速度比</a:t>
            </a:r>
            <a:r>
              <a:rPr lang="zh-CN" altLang="en-US" sz="2600" dirty="0" smtClean="0">
                <a:solidFill>
                  <a:srgbClr val="0000FF"/>
                </a:solidFill>
              </a:rPr>
              <a:t>整数除法</a:t>
            </a:r>
            <a:r>
              <a:rPr lang="zh-CN" altLang="en-US" sz="2600" dirty="0" smtClean="0"/>
              <a:t>和</a:t>
            </a:r>
            <a:r>
              <a:rPr lang="zh-CN" altLang="en-US" sz="2600" dirty="0" smtClean="0">
                <a:solidFill>
                  <a:srgbClr val="0000FF"/>
                </a:solidFill>
              </a:rPr>
              <a:t>取模运算符</a:t>
            </a:r>
            <a:r>
              <a:rPr lang="zh-CN" altLang="en-US" sz="2600" dirty="0" smtClean="0"/>
              <a:t>方法明显更快，后两者速度相当</a:t>
            </a:r>
            <a:endParaRPr lang="en-US" altLang="zh-CN" sz="2600" dirty="0" smtClean="0"/>
          </a:p>
          <a:p>
            <a:pPr>
              <a:lnSpc>
                <a:spcPct val="120000"/>
              </a:lnSpc>
            </a:pPr>
            <a:r>
              <a:rPr lang="zh-CN" altLang="en-US" sz="2600" dirty="0" smtClean="0">
                <a:solidFill>
                  <a:srgbClr val="0000FF"/>
                </a:solidFill>
              </a:rPr>
              <a:t>非就地处理方法</a:t>
            </a:r>
            <a:r>
              <a:rPr lang="zh-CN" altLang="en-US" sz="2600" dirty="0" smtClean="0"/>
              <a:t>如果需要重新分配输出图像，则增加了内存分配的时间开销</a:t>
            </a:r>
            <a:endParaRPr lang="en-US" altLang="zh-CN" sz="2600" dirty="0" smtClean="0"/>
          </a:p>
          <a:p>
            <a:pPr>
              <a:lnSpc>
                <a:spcPct val="120000"/>
              </a:lnSpc>
            </a:pPr>
            <a:r>
              <a:rPr lang="zh-CN" altLang="en-US" sz="2600" dirty="0" smtClean="0">
                <a:solidFill>
                  <a:srgbClr val="0000FF"/>
                </a:solidFill>
              </a:rPr>
              <a:t>增加了内循环代码后</a:t>
            </a:r>
            <a:r>
              <a:rPr lang="zh-CN" altLang="en-US" sz="2600" dirty="0" smtClean="0"/>
              <a:t>的位运算方法要慢很多，因此对于可以预先计算的数值，要避免在循环中做重复计算（有些编译器能够对此类循环进行优化）</a:t>
            </a:r>
            <a:endParaRPr lang="en-US" altLang="zh-CN" sz="2600" dirty="0" smtClean="0"/>
          </a:p>
          <a:p>
            <a:pPr>
              <a:lnSpc>
                <a:spcPct val="120000"/>
              </a:lnSpc>
            </a:pPr>
            <a:r>
              <a:rPr lang="zh-CN" altLang="en-US" sz="2600" dirty="0">
                <a:solidFill>
                  <a:srgbClr val="0000FF"/>
                </a:solidFill>
              </a:rPr>
              <a:t>迭代</a:t>
            </a:r>
            <a:r>
              <a:rPr lang="zh-CN" altLang="en-US" sz="2600" dirty="0" smtClean="0">
                <a:solidFill>
                  <a:srgbClr val="0000FF"/>
                </a:solidFill>
              </a:rPr>
              <a:t>器方法</a:t>
            </a:r>
            <a:r>
              <a:rPr lang="zh-CN" altLang="en-US" sz="2600" dirty="0" smtClean="0"/>
              <a:t>运行时间长，使用迭代器的主要目的是简化图像扫描过程，降低出错的可能性</a:t>
            </a:r>
            <a:endParaRPr lang="en-US" altLang="zh-CN" sz="2600" dirty="0" smtClean="0"/>
          </a:p>
          <a:p>
            <a:pPr>
              <a:lnSpc>
                <a:spcPct val="120000"/>
              </a:lnSpc>
            </a:pPr>
            <a:r>
              <a:rPr lang="zh-CN" altLang="en-US" sz="2600" dirty="0" smtClean="0"/>
              <a:t>使用</a:t>
            </a:r>
            <a:r>
              <a:rPr lang="en-US" altLang="zh-CN" sz="2600" dirty="0" smtClean="0">
                <a:solidFill>
                  <a:srgbClr val="0000FF"/>
                </a:solidFill>
              </a:rPr>
              <a:t>at</a:t>
            </a:r>
            <a:r>
              <a:rPr lang="zh-CN" altLang="en-US" sz="2600" dirty="0" smtClean="0">
                <a:solidFill>
                  <a:srgbClr val="0000FF"/>
                </a:solidFill>
              </a:rPr>
              <a:t>方法</a:t>
            </a:r>
            <a:r>
              <a:rPr lang="zh-CN" altLang="en-US" sz="2600" dirty="0" smtClean="0"/>
              <a:t>非常慢，该方法应该在需要随机访问像素的时候使用，绝不要在扫描图像时使用</a:t>
            </a:r>
            <a:endParaRPr lang="en-US" altLang="zh-CN" sz="2600" dirty="0" smtClean="0"/>
          </a:p>
          <a:p>
            <a:pPr>
              <a:lnSpc>
                <a:spcPct val="120000"/>
              </a:lnSpc>
            </a:pPr>
            <a:r>
              <a:rPr lang="zh-CN" altLang="en-US" sz="2600" dirty="0" smtClean="0"/>
              <a:t>在</a:t>
            </a:r>
            <a:r>
              <a:rPr lang="zh-CN" altLang="en-US" sz="2600" dirty="0" smtClean="0">
                <a:solidFill>
                  <a:srgbClr val="0000FF"/>
                </a:solidFill>
              </a:rPr>
              <a:t>图像数据连续</a:t>
            </a:r>
            <a:r>
              <a:rPr lang="zh-CN" altLang="en-US" sz="2600" dirty="0" smtClean="0"/>
              <a:t>时</a:t>
            </a:r>
            <a:r>
              <a:rPr lang="en-US" altLang="zh-CN" sz="2600" dirty="0" smtClean="0"/>
              <a:t>(</a:t>
            </a:r>
            <a:r>
              <a:rPr lang="zh-CN" altLang="en-US" sz="2600" dirty="0" smtClean="0"/>
              <a:t>没有被填充</a:t>
            </a:r>
            <a:r>
              <a:rPr lang="en-US" altLang="zh-CN" sz="2600" dirty="0" smtClean="0"/>
              <a:t>)</a:t>
            </a:r>
            <a:r>
              <a:rPr lang="zh-CN" altLang="en-US" sz="2600" dirty="0" smtClean="0"/>
              <a:t>，</a:t>
            </a:r>
            <a:r>
              <a:rPr lang="zh-CN" altLang="en-US" sz="2600" dirty="0" smtClean="0">
                <a:solidFill>
                  <a:srgbClr val="0000FF"/>
                </a:solidFill>
              </a:rPr>
              <a:t>按一维数组形式处理</a:t>
            </a:r>
            <a:r>
              <a:rPr lang="zh-CN" altLang="en-US" sz="2600" dirty="0" smtClean="0"/>
              <a:t>效率更高</a:t>
            </a:r>
            <a:endParaRPr lang="zh-CN" altLang="en-US" sz="26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编写高效的图像扫描循环</a:t>
            </a:r>
          </a:p>
        </p:txBody>
      </p:sp>
    </p:spTree>
    <p:extLst>
      <p:ext uri="{BB962C8B-B14F-4D97-AF65-F5344CB8AC3E}">
        <p14:creationId xmlns:p14="http://schemas.microsoft.com/office/powerpoint/2010/main" val="68940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zh-CN" altLang="en-US" dirty="0" smtClean="0"/>
              <a:t>在图像处理中计算像素值时，经常需要用它的</a:t>
            </a:r>
            <a:r>
              <a:rPr lang="zh-CN" altLang="en-US" dirty="0" smtClean="0">
                <a:solidFill>
                  <a:srgbClr val="0000FF"/>
                </a:solidFill>
              </a:rPr>
              <a:t>相邻像素</a:t>
            </a:r>
            <a:r>
              <a:rPr lang="zh-CN" altLang="en-US" dirty="0" smtClean="0"/>
              <a:t>的值。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任务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FF0000"/>
                </a:solidFill>
              </a:rPr>
              <a:t>图像锐化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使图像中的边缘更清晰锐利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2.6 </a:t>
            </a:r>
            <a:r>
              <a:rPr lang="zh-CN" altLang="en-US" dirty="0" smtClean="0"/>
              <a:t>扫描图像并访问相邻像素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737" y="3208857"/>
            <a:ext cx="3831727" cy="2884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33" y="3204738"/>
            <a:ext cx="3831727" cy="2884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右箭头 7"/>
          <p:cNvSpPr/>
          <p:nvPr/>
        </p:nvSpPr>
        <p:spPr>
          <a:xfrm>
            <a:off x="4238336" y="4437112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07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zh-CN" altLang="en-US" sz="2600" dirty="0" smtClean="0"/>
              <a:t>本章讲解如何</a:t>
            </a:r>
            <a:r>
              <a:rPr lang="zh-CN" altLang="en-US" sz="2600" dirty="0" smtClean="0">
                <a:solidFill>
                  <a:srgbClr val="0000FF"/>
                </a:solidFill>
              </a:rPr>
              <a:t>操作图像的元素</a:t>
            </a:r>
            <a:r>
              <a:rPr lang="en-US" altLang="zh-CN" sz="2600" dirty="0" smtClean="0"/>
              <a:t>(</a:t>
            </a:r>
            <a:r>
              <a:rPr lang="zh-CN" altLang="en-US" sz="2600" dirty="0" smtClean="0"/>
              <a:t>即</a:t>
            </a:r>
            <a:r>
              <a:rPr lang="zh-CN" altLang="en-US" sz="2600" dirty="0" smtClean="0">
                <a:solidFill>
                  <a:srgbClr val="FF0000"/>
                </a:solidFill>
              </a:rPr>
              <a:t>像素</a:t>
            </a:r>
            <a:r>
              <a:rPr lang="en-US" altLang="zh-CN" sz="2600" dirty="0" smtClean="0"/>
              <a:t>)</a:t>
            </a:r>
            <a:r>
              <a:rPr lang="zh-CN" altLang="en-US" sz="2600" dirty="0" smtClean="0"/>
              <a:t>，将学会如何</a:t>
            </a:r>
            <a:r>
              <a:rPr lang="zh-CN" altLang="en-US" sz="2600" dirty="0" smtClean="0">
                <a:solidFill>
                  <a:srgbClr val="0000FF"/>
                </a:solidFill>
              </a:rPr>
              <a:t>扫描一幅图像</a:t>
            </a:r>
            <a:r>
              <a:rPr lang="zh-CN" altLang="en-US" sz="2600" dirty="0" smtClean="0"/>
              <a:t>并</a:t>
            </a:r>
            <a:r>
              <a:rPr lang="zh-CN" altLang="en-US" sz="2600" dirty="0" smtClean="0">
                <a:solidFill>
                  <a:srgbClr val="0000FF"/>
                </a:solidFill>
              </a:rPr>
              <a:t>处理每一个像素</a:t>
            </a:r>
            <a:r>
              <a:rPr lang="zh-CN" altLang="en-US" sz="2600" dirty="0" smtClean="0"/>
              <a:t>，还将学会如何</a:t>
            </a:r>
            <a:r>
              <a:rPr lang="zh-CN" altLang="en-US" sz="2600" dirty="0" smtClean="0">
                <a:solidFill>
                  <a:srgbClr val="FF0000"/>
                </a:solidFill>
              </a:rPr>
              <a:t>高效</a:t>
            </a:r>
            <a:r>
              <a:rPr lang="zh-CN" altLang="en-US" sz="2600" dirty="0" smtClean="0"/>
              <a:t>地进行处理，因为即使是中等大小的图像，也能包含数十万个像素</a:t>
            </a:r>
            <a:endParaRPr lang="en-US" altLang="zh-CN" sz="2600" dirty="0" smtClean="0"/>
          </a:p>
          <a:p>
            <a:pPr algn="just"/>
            <a:r>
              <a:rPr lang="zh-CN" altLang="en-US" sz="2600" dirty="0" smtClean="0">
                <a:solidFill>
                  <a:srgbClr val="FF0000"/>
                </a:solidFill>
              </a:rPr>
              <a:t>图像</a:t>
            </a:r>
            <a:r>
              <a:rPr lang="zh-CN" altLang="en-US" sz="2600" dirty="0" smtClean="0"/>
              <a:t>本质上是一个</a:t>
            </a:r>
            <a:r>
              <a:rPr lang="zh-CN" altLang="en-US" sz="2600" dirty="0" smtClean="0">
                <a:solidFill>
                  <a:srgbClr val="FF0000"/>
                </a:solidFill>
              </a:rPr>
              <a:t>数值矩阵</a:t>
            </a:r>
            <a:r>
              <a:rPr lang="zh-CN" altLang="en-US" sz="2600" dirty="0" smtClean="0"/>
              <a:t>，每个</a:t>
            </a:r>
            <a:r>
              <a:rPr lang="zh-CN" altLang="en-US" sz="2600" dirty="0" smtClean="0">
                <a:solidFill>
                  <a:srgbClr val="FF0000"/>
                </a:solidFill>
              </a:rPr>
              <a:t>矩阵元素</a:t>
            </a:r>
            <a:r>
              <a:rPr lang="zh-CN" altLang="en-US" sz="2600" dirty="0" smtClean="0"/>
              <a:t>表示一个</a:t>
            </a:r>
            <a:r>
              <a:rPr lang="zh-CN" altLang="en-US" sz="2600" dirty="0" smtClean="0">
                <a:solidFill>
                  <a:srgbClr val="FF0000"/>
                </a:solidFill>
              </a:rPr>
              <a:t>像素</a:t>
            </a:r>
            <a:endParaRPr lang="en-US" altLang="zh-CN" sz="2600" dirty="0" smtClean="0">
              <a:solidFill>
                <a:srgbClr val="FF0000"/>
              </a:solidFill>
            </a:endParaRPr>
          </a:p>
          <a:p>
            <a:pPr lvl="1" algn="just"/>
            <a:r>
              <a:rPr lang="zh-CN" altLang="en-US" sz="2400" dirty="0" smtClean="0">
                <a:solidFill>
                  <a:srgbClr val="FF0000"/>
                </a:solidFill>
              </a:rPr>
              <a:t>灰度图像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黑白图像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：像素为</a:t>
            </a:r>
            <a:r>
              <a:rPr lang="en-US" altLang="zh-CN" sz="2400" dirty="0" smtClean="0">
                <a:solidFill>
                  <a:srgbClr val="0070C0"/>
                </a:solidFill>
              </a:rPr>
              <a:t>8</a:t>
            </a:r>
            <a:r>
              <a:rPr lang="zh-CN" altLang="en-US" sz="2400" dirty="0" smtClean="0"/>
              <a:t>位无符号数，</a:t>
            </a:r>
            <a:r>
              <a:rPr lang="en-US" altLang="zh-CN" sz="2400" dirty="0" smtClean="0">
                <a:solidFill>
                  <a:srgbClr val="0070C0"/>
                </a:solidFill>
              </a:rPr>
              <a:t>0</a:t>
            </a:r>
            <a:r>
              <a:rPr lang="zh-CN" altLang="en-US" sz="2400" dirty="0"/>
              <a:t>表示</a:t>
            </a:r>
            <a:r>
              <a:rPr lang="zh-CN" altLang="en-US" sz="2400" dirty="0" smtClean="0"/>
              <a:t>黑色，</a:t>
            </a:r>
            <a:r>
              <a:rPr lang="en-US" altLang="zh-CN" sz="2400" dirty="0" smtClean="0">
                <a:solidFill>
                  <a:srgbClr val="0070C0"/>
                </a:solidFill>
              </a:rPr>
              <a:t>255</a:t>
            </a:r>
            <a:r>
              <a:rPr lang="zh-CN" altLang="en-US" sz="2400" dirty="0"/>
              <a:t>表示</a:t>
            </a:r>
            <a:r>
              <a:rPr lang="zh-CN" altLang="en-US" sz="2400" dirty="0" smtClean="0"/>
              <a:t>白色</a:t>
            </a:r>
            <a:endParaRPr lang="en-US" altLang="zh-CN" sz="2400" dirty="0" smtClean="0"/>
          </a:p>
          <a:p>
            <a:pPr lvl="1" algn="just"/>
            <a:r>
              <a:rPr lang="zh-CN" altLang="en-US" sz="2400" dirty="0" smtClean="0">
                <a:solidFill>
                  <a:srgbClr val="FF0000"/>
                </a:solidFill>
              </a:rPr>
              <a:t>彩色图像</a:t>
            </a:r>
            <a:r>
              <a:rPr lang="zh-CN" altLang="en-US" sz="2400" dirty="0" smtClean="0"/>
              <a:t>：需要用</a:t>
            </a:r>
            <a:r>
              <a:rPr lang="zh-CN" altLang="en-US" sz="2400" dirty="0" smtClean="0">
                <a:solidFill>
                  <a:srgbClr val="FF0000"/>
                </a:solidFill>
              </a:rPr>
              <a:t>三原色</a:t>
            </a:r>
            <a:r>
              <a:rPr lang="zh-CN" altLang="en-US" sz="2400" dirty="0" smtClean="0"/>
              <a:t>数据来重现不同的可见色，每个像素对应三个数值，在摄影和数字成像技术中，常用的颜色通道是</a:t>
            </a:r>
            <a:r>
              <a:rPr lang="zh-CN" altLang="en-US" sz="2400" dirty="0" smtClean="0">
                <a:solidFill>
                  <a:srgbClr val="FF0000"/>
                </a:solidFill>
              </a:rPr>
              <a:t>红色</a:t>
            </a:r>
            <a:r>
              <a:rPr lang="zh-CN" altLang="en-US" sz="2400" dirty="0" smtClean="0"/>
              <a:t>、</a:t>
            </a:r>
            <a:r>
              <a:rPr lang="zh-CN" altLang="en-US" sz="2400" dirty="0" smtClean="0">
                <a:solidFill>
                  <a:srgbClr val="00B050"/>
                </a:solidFill>
              </a:rPr>
              <a:t>绿色</a:t>
            </a:r>
            <a:r>
              <a:rPr lang="zh-CN" altLang="en-US" sz="2400" dirty="0" smtClean="0"/>
              <a:t>和</a:t>
            </a:r>
            <a:r>
              <a:rPr lang="zh-CN" altLang="en-US" sz="2400" dirty="0" smtClean="0">
                <a:solidFill>
                  <a:srgbClr val="0000FF"/>
                </a:solidFill>
              </a:rPr>
              <a:t>蓝色</a:t>
            </a:r>
            <a:r>
              <a:rPr lang="zh-CN" altLang="en-US" sz="2400" dirty="0" smtClean="0"/>
              <a:t>，因此每</a:t>
            </a:r>
            <a:r>
              <a:rPr lang="en-US" altLang="zh-CN" sz="2400" dirty="0" smtClean="0">
                <a:solidFill>
                  <a:srgbClr val="0070C0"/>
                </a:solidFill>
              </a:rPr>
              <a:t>3</a:t>
            </a:r>
            <a:r>
              <a:rPr lang="zh-CN" altLang="en-US" sz="2400" dirty="0" smtClean="0"/>
              <a:t>个</a:t>
            </a:r>
            <a:r>
              <a:rPr lang="en-US" altLang="zh-CN" sz="2400" dirty="0" smtClean="0">
                <a:solidFill>
                  <a:srgbClr val="0070C0"/>
                </a:solidFill>
              </a:rPr>
              <a:t>8</a:t>
            </a:r>
            <a:r>
              <a:rPr lang="zh-CN" altLang="en-US" sz="2400" dirty="0" smtClean="0"/>
              <a:t>位数值构成矩阵的一个元素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09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任务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FF0000"/>
                </a:solidFill>
              </a:rPr>
              <a:t>图像锐化</a:t>
            </a:r>
            <a:r>
              <a:rPr lang="en-US" altLang="zh-CN" dirty="0" smtClean="0"/>
              <a:t>(</a:t>
            </a:r>
            <a:r>
              <a:rPr lang="zh-CN" altLang="en-US" dirty="0" smtClean="0"/>
              <a:t>续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锐化方法：</a:t>
            </a:r>
            <a:r>
              <a:rPr lang="en-US" altLang="zh-CN" dirty="0" err="1" smtClean="0">
                <a:solidFill>
                  <a:srgbClr val="0070C0"/>
                </a:solidFill>
              </a:rPr>
              <a:t>sharpened_pixel</a:t>
            </a:r>
            <a:r>
              <a:rPr lang="en-US" altLang="zh-CN" dirty="0" smtClean="0">
                <a:solidFill>
                  <a:srgbClr val="0070C0"/>
                </a:solidFill>
              </a:rPr>
              <a:t> = 5 * current – left – right – up – </a:t>
            </a:r>
            <a:r>
              <a:rPr lang="en-US" altLang="zh-CN" smtClean="0">
                <a:solidFill>
                  <a:srgbClr val="0070C0"/>
                </a:solidFill>
              </a:rPr>
              <a:t>down;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 lvl="1"/>
            <a:r>
              <a:rPr lang="zh-CN" altLang="en-US" dirty="0" smtClean="0"/>
              <a:t>对应</a:t>
            </a:r>
            <a:r>
              <a:rPr lang="zh-CN" altLang="en-US" dirty="0" smtClean="0">
                <a:solidFill>
                  <a:srgbClr val="FF0000"/>
                </a:solidFill>
              </a:rPr>
              <a:t>滤波器矩阵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2.6 </a:t>
            </a:r>
            <a:r>
              <a:rPr lang="zh-CN" altLang="en-US" dirty="0" smtClean="0"/>
              <a:t>扫描图像并访问相邻像素</a:t>
            </a: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1684063"/>
              </p:ext>
            </p:extLst>
          </p:nvPr>
        </p:nvGraphicFramePr>
        <p:xfrm>
          <a:off x="1259632" y="3140968"/>
          <a:ext cx="1903069" cy="144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3" name="公式" r:id="rId3" imgW="939600" imgH="711000" progId="Equation.3">
                  <p:embed/>
                </p:oleObj>
              </mc:Choice>
              <mc:Fallback>
                <p:oleObj name="公式" r:id="rId3" imgW="939600" imgH="71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9632" y="3140968"/>
                        <a:ext cx="1903069" cy="1440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H:\教学\数字图像处理\2015\教材资源\BurgerBurge-En1-clips\chap06\p090-fig6-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068960"/>
            <a:ext cx="5736272" cy="349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19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904656"/>
          </a:xfrm>
        </p:spPr>
        <p:txBody>
          <a:bodyPr>
            <a:normAutofit lnSpcReduction="10000"/>
          </a:bodyPr>
          <a:lstStyle/>
          <a:p>
            <a:pPr marL="109728" indent="0">
              <a:buNone/>
            </a:pPr>
            <a:r>
              <a:rPr lang="zh-CN" altLang="en-US" sz="2400" dirty="0" smtClean="0">
                <a:solidFill>
                  <a:srgbClr val="FF0000"/>
                </a:solidFill>
              </a:rPr>
              <a:t>实现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不能使用就地处理</a:t>
            </a:r>
            <a:r>
              <a:rPr lang="zh-CN" altLang="en-US" sz="2400" dirty="0" smtClean="0"/>
              <a:t>，必须提供一个输出图像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0000FF"/>
                </a:solidFill>
              </a:rPr>
              <a:t>最外围一圈像素的值无法计算</a:t>
            </a:r>
            <a:endParaRPr lang="en-US" altLang="zh-CN" sz="2400" dirty="0" smtClean="0">
              <a:solidFill>
                <a:srgbClr val="0000FF"/>
              </a:solidFill>
            </a:endParaRP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void sharpen(</a:t>
            </a:r>
            <a:r>
              <a:rPr lang="en-US" altLang="zh-CN" sz="2000" dirty="0" err="1">
                <a:solidFill>
                  <a:srgbClr val="0070C0"/>
                </a:solidFill>
              </a:rPr>
              <a:t>const</a:t>
            </a:r>
            <a:r>
              <a:rPr lang="en-US" altLang="zh-CN" sz="2000" dirty="0">
                <a:solidFill>
                  <a:srgbClr val="0070C0"/>
                </a:solidFill>
              </a:rPr>
              <a:t> cv::Mat &amp;image, cv::Mat &amp;result</a:t>
            </a:r>
            <a:r>
              <a:rPr lang="en-US" altLang="zh-CN" sz="2000" dirty="0" smtClean="0">
                <a:solidFill>
                  <a:srgbClr val="0070C0"/>
                </a:solidFill>
              </a:rPr>
              <a:t>) {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判断是否要重新分配图像数据。如果需要，就分配</a:t>
            </a:r>
          </a:p>
          <a:p>
            <a:pPr marL="109728" indent="0">
              <a:buNone/>
            </a:pPr>
            <a:r>
              <a:rPr lang="zh-CN" altLang="en-US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 err="1">
                <a:solidFill>
                  <a:srgbClr val="0070C0"/>
                </a:solidFill>
              </a:rPr>
              <a:t>result.create</a:t>
            </a:r>
            <a:r>
              <a:rPr lang="en-US" altLang="zh-CN" sz="2000" dirty="0">
                <a:solidFill>
                  <a:srgbClr val="0070C0"/>
                </a:solidFill>
              </a:rPr>
              <a:t>(</a:t>
            </a:r>
            <a:r>
              <a:rPr lang="en-US" altLang="zh-CN" sz="2000" dirty="0" err="1">
                <a:solidFill>
                  <a:srgbClr val="FF0000"/>
                </a:solidFill>
              </a:rPr>
              <a:t>image.size</a:t>
            </a:r>
            <a:r>
              <a:rPr lang="en-US" altLang="zh-CN" sz="2000" dirty="0">
                <a:solidFill>
                  <a:srgbClr val="FF0000"/>
                </a:solidFill>
              </a:rPr>
              <a:t>()</a:t>
            </a:r>
            <a:r>
              <a:rPr lang="en-US" altLang="zh-CN" sz="2000" dirty="0">
                <a:solidFill>
                  <a:srgbClr val="0070C0"/>
                </a:solidFill>
              </a:rPr>
              <a:t>, </a:t>
            </a:r>
            <a:r>
              <a:rPr lang="en-US" altLang="zh-CN" sz="2000" dirty="0" err="1">
                <a:solidFill>
                  <a:srgbClr val="0070C0"/>
                </a:solidFill>
              </a:rPr>
              <a:t>image.type</a:t>
            </a:r>
            <a:r>
              <a:rPr lang="en-US" altLang="zh-CN" sz="2000" dirty="0">
                <a:solidFill>
                  <a:srgbClr val="0070C0"/>
                </a:solidFill>
              </a:rPr>
              <a:t>());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 err="1">
                <a:solidFill>
                  <a:srgbClr val="0070C0"/>
                </a:solidFill>
              </a:rPr>
              <a:t>int</a:t>
            </a: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err="1">
                <a:solidFill>
                  <a:srgbClr val="0070C0"/>
                </a:solidFill>
              </a:rPr>
              <a:t>nchannels</a:t>
            </a:r>
            <a:r>
              <a:rPr lang="en-US" altLang="zh-CN" sz="2000" dirty="0">
                <a:solidFill>
                  <a:srgbClr val="0070C0"/>
                </a:solidFill>
              </a:rPr>
              <a:t> = </a:t>
            </a:r>
            <a:r>
              <a:rPr lang="en-US" altLang="zh-CN" sz="2000" dirty="0" err="1">
                <a:solidFill>
                  <a:srgbClr val="0070C0"/>
                </a:solidFill>
              </a:rPr>
              <a:t>image.channels</a:t>
            </a:r>
            <a:r>
              <a:rPr lang="en-US" altLang="zh-CN" sz="2000" dirty="0">
                <a:solidFill>
                  <a:srgbClr val="0070C0"/>
                </a:solidFill>
              </a:rPr>
              <a:t>();	</a:t>
            </a:r>
            <a:r>
              <a:rPr lang="en-US" altLang="zh-CN" sz="2000" dirty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获得通道</a:t>
            </a:r>
            <a:r>
              <a:rPr lang="zh-CN" altLang="en-US" sz="2000" dirty="0" smtClean="0">
                <a:solidFill>
                  <a:srgbClr val="00B050"/>
                </a:solidFill>
              </a:rPr>
              <a:t>数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	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处理所有行</a:t>
            </a:r>
            <a:r>
              <a:rPr lang="en-US" altLang="zh-CN" sz="2000" dirty="0">
                <a:solidFill>
                  <a:srgbClr val="00B050"/>
                </a:solidFill>
              </a:rPr>
              <a:t>(</a:t>
            </a:r>
            <a:r>
              <a:rPr lang="zh-CN" altLang="en-US" sz="2000" dirty="0">
                <a:solidFill>
                  <a:srgbClr val="00B050"/>
                </a:solidFill>
              </a:rPr>
              <a:t>除了第一行和最后一行</a:t>
            </a:r>
            <a:r>
              <a:rPr lang="en-US" altLang="zh-CN" sz="2000" dirty="0">
                <a:solidFill>
                  <a:srgbClr val="00B050"/>
                </a:solidFill>
              </a:rPr>
              <a:t>)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for (</a:t>
            </a:r>
            <a:r>
              <a:rPr lang="en-US" altLang="zh-CN" sz="2000" dirty="0" err="1">
                <a:solidFill>
                  <a:srgbClr val="0070C0"/>
                </a:solidFill>
              </a:rPr>
              <a:t>int</a:t>
            </a:r>
            <a:r>
              <a:rPr lang="en-US" altLang="zh-CN" sz="2000" dirty="0">
                <a:solidFill>
                  <a:srgbClr val="0070C0"/>
                </a:solidFill>
              </a:rPr>
              <a:t> j = </a:t>
            </a:r>
            <a:r>
              <a:rPr lang="en-US" altLang="zh-CN" sz="2000" dirty="0">
                <a:solidFill>
                  <a:srgbClr val="FF0000"/>
                </a:solidFill>
              </a:rPr>
              <a:t>1</a:t>
            </a:r>
            <a:r>
              <a:rPr lang="en-US" altLang="zh-CN" sz="2000" dirty="0">
                <a:solidFill>
                  <a:srgbClr val="0070C0"/>
                </a:solidFill>
              </a:rPr>
              <a:t>; j &lt; </a:t>
            </a:r>
            <a:r>
              <a:rPr lang="en-US" altLang="zh-CN" sz="2000" dirty="0" err="1">
                <a:solidFill>
                  <a:srgbClr val="FF0000"/>
                </a:solidFill>
              </a:rPr>
              <a:t>image.rows</a:t>
            </a:r>
            <a:r>
              <a:rPr lang="en-US" altLang="zh-CN" sz="2000" dirty="0">
                <a:solidFill>
                  <a:srgbClr val="FF0000"/>
                </a:solidFill>
              </a:rPr>
              <a:t> - 1</a:t>
            </a:r>
            <a:r>
              <a:rPr lang="en-US" altLang="zh-CN" sz="2000" dirty="0">
                <a:solidFill>
                  <a:srgbClr val="0070C0"/>
                </a:solidFill>
              </a:rPr>
              <a:t>; </a:t>
            </a:r>
            <a:r>
              <a:rPr lang="en-US" altLang="zh-CN" sz="2000" dirty="0" err="1">
                <a:solidFill>
                  <a:srgbClr val="0070C0"/>
                </a:solidFill>
              </a:rPr>
              <a:t>j++</a:t>
            </a:r>
            <a:r>
              <a:rPr lang="en-US" altLang="zh-CN" sz="2000" dirty="0">
                <a:solidFill>
                  <a:srgbClr val="0070C0"/>
                </a:solidFill>
              </a:rPr>
              <a:t>) {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	</a:t>
            </a:r>
            <a:r>
              <a:rPr lang="en-US" altLang="zh-CN" sz="2000" dirty="0" err="1">
                <a:solidFill>
                  <a:srgbClr val="FF0000"/>
                </a:solidFill>
              </a:rPr>
              <a:t>const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</a:rPr>
              <a:t>uchar</a:t>
            </a:r>
            <a:r>
              <a:rPr lang="en-US" altLang="zh-CN" sz="2000" dirty="0">
                <a:solidFill>
                  <a:srgbClr val="FF0000"/>
                </a:solidFill>
              </a:rPr>
              <a:t>* </a:t>
            </a:r>
            <a:r>
              <a:rPr lang="en-US" altLang="zh-CN" sz="2000" dirty="0">
                <a:solidFill>
                  <a:srgbClr val="0070C0"/>
                </a:solidFill>
              </a:rPr>
              <a:t>previous = 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		</a:t>
            </a:r>
            <a:r>
              <a:rPr lang="en-US" altLang="zh-CN" sz="2000" dirty="0" err="1">
                <a:solidFill>
                  <a:srgbClr val="0070C0"/>
                </a:solidFill>
              </a:rPr>
              <a:t>image.ptr</a:t>
            </a:r>
            <a:r>
              <a:rPr lang="en-US" altLang="zh-CN" sz="2000" dirty="0">
                <a:solidFill>
                  <a:srgbClr val="0070C0"/>
                </a:solidFill>
              </a:rPr>
              <a:t>&lt;</a:t>
            </a:r>
            <a:r>
              <a:rPr lang="en-US" altLang="zh-CN" sz="2000" dirty="0" err="1">
                <a:solidFill>
                  <a:srgbClr val="FF0000"/>
                </a:solidFill>
              </a:rPr>
              <a:t>const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</a:rPr>
              <a:t>uchar</a:t>
            </a:r>
            <a:r>
              <a:rPr lang="en-US" altLang="zh-CN" sz="2000" dirty="0">
                <a:solidFill>
                  <a:srgbClr val="0070C0"/>
                </a:solidFill>
              </a:rPr>
              <a:t>&gt;(j - 1</a:t>
            </a:r>
            <a:r>
              <a:rPr lang="en-US" altLang="zh-CN" sz="2000" dirty="0" smtClean="0">
                <a:solidFill>
                  <a:srgbClr val="0070C0"/>
                </a:solidFill>
              </a:rPr>
              <a:t>);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上一行</a:t>
            </a:r>
          </a:p>
          <a:p>
            <a:pPr marL="109728" indent="0">
              <a:buNone/>
            </a:pPr>
            <a:r>
              <a:rPr lang="zh-CN" altLang="en-US" sz="2000" dirty="0">
                <a:solidFill>
                  <a:srgbClr val="0070C0"/>
                </a:solidFill>
              </a:rPr>
              <a:t>		</a:t>
            </a:r>
            <a:r>
              <a:rPr lang="en-US" altLang="zh-CN" sz="2000" dirty="0" err="1">
                <a:solidFill>
                  <a:srgbClr val="0070C0"/>
                </a:solidFill>
              </a:rPr>
              <a:t>const</a:t>
            </a: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err="1">
                <a:solidFill>
                  <a:srgbClr val="0070C0"/>
                </a:solidFill>
              </a:rPr>
              <a:t>uchar</a:t>
            </a:r>
            <a:r>
              <a:rPr lang="en-US" altLang="zh-CN" sz="2000" dirty="0">
                <a:solidFill>
                  <a:srgbClr val="0070C0"/>
                </a:solidFill>
              </a:rPr>
              <a:t>* current =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		</a:t>
            </a:r>
            <a:r>
              <a:rPr lang="en-US" altLang="zh-CN" sz="2000" dirty="0" err="1">
                <a:solidFill>
                  <a:srgbClr val="0070C0"/>
                </a:solidFill>
              </a:rPr>
              <a:t>image.ptr</a:t>
            </a:r>
            <a:r>
              <a:rPr lang="en-US" altLang="zh-CN" sz="2000" dirty="0">
                <a:solidFill>
                  <a:srgbClr val="0070C0"/>
                </a:solidFill>
              </a:rPr>
              <a:t>&lt;</a:t>
            </a:r>
            <a:r>
              <a:rPr lang="en-US" altLang="zh-CN" sz="2000" dirty="0" err="1">
                <a:solidFill>
                  <a:srgbClr val="0070C0"/>
                </a:solidFill>
              </a:rPr>
              <a:t>const</a:t>
            </a: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err="1">
                <a:solidFill>
                  <a:srgbClr val="0070C0"/>
                </a:solidFill>
              </a:rPr>
              <a:t>uchar</a:t>
            </a:r>
            <a:r>
              <a:rPr lang="en-US" altLang="zh-CN" sz="2000" dirty="0">
                <a:solidFill>
                  <a:srgbClr val="0070C0"/>
                </a:solidFill>
              </a:rPr>
              <a:t>&gt;(j);	</a:t>
            </a:r>
            <a:r>
              <a:rPr lang="en-US" altLang="zh-CN" sz="2000" dirty="0" smtClean="0">
                <a:solidFill>
                  <a:srgbClr val="0070C0"/>
                </a:solidFill>
              </a:rPr>
              <a:t>  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当前行</a:t>
            </a:r>
          </a:p>
          <a:p>
            <a:pPr marL="109728" indent="0">
              <a:buNone/>
            </a:pPr>
            <a:r>
              <a:rPr lang="zh-CN" altLang="en-US" sz="2000" dirty="0">
                <a:solidFill>
                  <a:srgbClr val="0070C0"/>
                </a:solidFill>
              </a:rPr>
              <a:t>		</a:t>
            </a:r>
            <a:r>
              <a:rPr lang="en-US" altLang="zh-CN" sz="2000" dirty="0" err="1">
                <a:solidFill>
                  <a:srgbClr val="0070C0"/>
                </a:solidFill>
              </a:rPr>
              <a:t>const</a:t>
            </a: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err="1">
                <a:solidFill>
                  <a:srgbClr val="0070C0"/>
                </a:solidFill>
              </a:rPr>
              <a:t>uchar</a:t>
            </a:r>
            <a:r>
              <a:rPr lang="en-US" altLang="zh-CN" sz="2000" dirty="0">
                <a:solidFill>
                  <a:srgbClr val="0070C0"/>
                </a:solidFill>
              </a:rPr>
              <a:t>* next =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		</a:t>
            </a:r>
            <a:r>
              <a:rPr lang="en-US" altLang="zh-CN" sz="2000" dirty="0" err="1">
                <a:solidFill>
                  <a:srgbClr val="0070C0"/>
                </a:solidFill>
              </a:rPr>
              <a:t>image.ptr</a:t>
            </a:r>
            <a:r>
              <a:rPr lang="en-US" altLang="zh-CN" sz="2000" dirty="0">
                <a:solidFill>
                  <a:srgbClr val="0070C0"/>
                </a:solidFill>
              </a:rPr>
              <a:t>&lt;</a:t>
            </a:r>
            <a:r>
              <a:rPr lang="en-US" altLang="zh-CN" sz="2000" dirty="0" err="1">
                <a:solidFill>
                  <a:srgbClr val="0070C0"/>
                </a:solidFill>
              </a:rPr>
              <a:t>const</a:t>
            </a: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err="1">
                <a:solidFill>
                  <a:srgbClr val="0070C0"/>
                </a:solidFill>
              </a:rPr>
              <a:t>uchar</a:t>
            </a:r>
            <a:r>
              <a:rPr lang="en-US" altLang="zh-CN" sz="2000" dirty="0">
                <a:solidFill>
                  <a:srgbClr val="0070C0"/>
                </a:solidFill>
              </a:rPr>
              <a:t>&gt;(j + 1</a:t>
            </a:r>
            <a:r>
              <a:rPr lang="en-US" altLang="zh-CN" sz="2000" dirty="0" smtClean="0">
                <a:solidFill>
                  <a:srgbClr val="0070C0"/>
                </a:solidFill>
              </a:rPr>
              <a:t>);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下</a:t>
            </a:r>
            <a:r>
              <a:rPr lang="zh-CN" altLang="en-US" sz="2000" dirty="0" smtClean="0">
                <a:solidFill>
                  <a:srgbClr val="00B050"/>
                </a:solidFill>
              </a:rPr>
              <a:t>一行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B050"/>
                </a:solidFill>
              </a:rPr>
              <a:t>		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uchar</a:t>
            </a:r>
            <a:r>
              <a:rPr lang="en-US" altLang="zh-CN" sz="2000" dirty="0">
                <a:solidFill>
                  <a:srgbClr val="0070C0"/>
                </a:solidFill>
              </a:rPr>
              <a:t>* output = </a:t>
            </a:r>
            <a:r>
              <a:rPr lang="en-US" altLang="zh-CN" sz="2000" dirty="0" err="1">
                <a:solidFill>
                  <a:srgbClr val="0070C0"/>
                </a:solidFill>
              </a:rPr>
              <a:t>result.ptr</a:t>
            </a:r>
            <a:r>
              <a:rPr lang="en-US" altLang="zh-CN" sz="2000" dirty="0">
                <a:solidFill>
                  <a:srgbClr val="0070C0"/>
                </a:solidFill>
              </a:rPr>
              <a:t>&lt;</a:t>
            </a:r>
            <a:r>
              <a:rPr lang="en-US" altLang="zh-CN" sz="2000" dirty="0" err="1">
                <a:solidFill>
                  <a:srgbClr val="0070C0"/>
                </a:solidFill>
              </a:rPr>
              <a:t>uchar</a:t>
            </a:r>
            <a:r>
              <a:rPr lang="en-US" altLang="zh-CN" sz="2000" dirty="0">
                <a:solidFill>
                  <a:srgbClr val="0070C0"/>
                </a:solidFill>
              </a:rPr>
              <a:t>&gt;(j</a:t>
            </a:r>
            <a:r>
              <a:rPr lang="en-US" altLang="zh-CN" sz="2000" dirty="0" smtClean="0">
                <a:solidFill>
                  <a:srgbClr val="0070C0"/>
                </a:solidFill>
              </a:rPr>
              <a:t>);  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输出行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20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rmAutofit fontScale="70000" lnSpcReduction="20000"/>
          </a:bodyPr>
          <a:lstStyle/>
          <a:p>
            <a:pPr marL="109728" indent="0">
              <a:buNone/>
            </a:pPr>
            <a:r>
              <a:rPr lang="en-US" altLang="zh-CN" dirty="0" smtClean="0"/>
              <a:t>	</a:t>
            </a:r>
            <a:r>
              <a:rPr lang="en-US" altLang="zh-CN" dirty="0" smtClean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遍历当前行的每个元素</a:t>
            </a:r>
            <a:r>
              <a:rPr lang="en-US" altLang="zh-CN" dirty="0">
                <a:solidFill>
                  <a:srgbClr val="00B050"/>
                </a:solidFill>
              </a:rPr>
              <a:t>(</a:t>
            </a:r>
            <a:r>
              <a:rPr lang="zh-CN" altLang="en-US" dirty="0">
                <a:solidFill>
                  <a:srgbClr val="00B050"/>
                </a:solidFill>
              </a:rPr>
              <a:t>除去第一列和最后一列像素对应的元素</a:t>
            </a:r>
            <a:r>
              <a:rPr lang="en-US" altLang="zh-CN" dirty="0">
                <a:solidFill>
                  <a:srgbClr val="00B050"/>
                </a:solidFill>
              </a:rPr>
              <a:t>)</a:t>
            </a:r>
          </a:p>
          <a:p>
            <a:pPr marL="109728" indent="0">
              <a:buNone/>
            </a:pPr>
            <a:r>
              <a:rPr lang="en-US" altLang="zh-CN" dirty="0"/>
              <a:t>	</a:t>
            </a:r>
            <a:r>
              <a:rPr lang="en-US" altLang="zh-CN" dirty="0" smtClean="0">
                <a:solidFill>
                  <a:srgbClr val="0070C0"/>
                </a:solidFill>
              </a:rPr>
              <a:t>for 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int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 err="1">
                <a:solidFill>
                  <a:srgbClr val="0070C0"/>
                </a:solidFill>
              </a:rPr>
              <a:t>i</a:t>
            </a:r>
            <a:r>
              <a:rPr lang="en-US" altLang="zh-CN" dirty="0">
                <a:solidFill>
                  <a:srgbClr val="0070C0"/>
                </a:solidFill>
              </a:rPr>
              <a:t> = </a:t>
            </a:r>
            <a:r>
              <a:rPr lang="en-US" altLang="zh-CN" dirty="0" err="1">
                <a:solidFill>
                  <a:srgbClr val="FF0000"/>
                </a:solidFill>
              </a:rPr>
              <a:t>nchannels</a:t>
            </a:r>
            <a:r>
              <a:rPr lang="en-US" altLang="zh-CN" dirty="0">
                <a:solidFill>
                  <a:srgbClr val="0070C0"/>
                </a:solidFill>
              </a:rPr>
              <a:t>; </a:t>
            </a:r>
            <a:r>
              <a:rPr lang="en-US" altLang="zh-CN" dirty="0" err="1">
                <a:solidFill>
                  <a:srgbClr val="0070C0"/>
                </a:solidFill>
              </a:rPr>
              <a:t>i</a:t>
            </a:r>
            <a:r>
              <a:rPr lang="en-US" altLang="zh-CN" dirty="0">
                <a:solidFill>
                  <a:srgbClr val="0070C0"/>
                </a:solidFill>
              </a:rPr>
              <a:t> &lt; 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dirty="0" err="1">
                <a:solidFill>
                  <a:srgbClr val="FF0000"/>
                </a:solidFill>
              </a:rPr>
              <a:t>image.cols</a:t>
            </a:r>
            <a:r>
              <a:rPr lang="en-US" altLang="zh-CN" dirty="0">
                <a:solidFill>
                  <a:srgbClr val="FF0000"/>
                </a:solidFill>
              </a:rPr>
              <a:t> - 1) * </a:t>
            </a:r>
            <a:r>
              <a:rPr lang="en-US" altLang="zh-CN" dirty="0" err="1">
                <a:solidFill>
                  <a:srgbClr val="FF0000"/>
                </a:solidFill>
              </a:rPr>
              <a:t>nchannels</a:t>
            </a:r>
            <a:r>
              <a:rPr lang="en-US" altLang="zh-CN" dirty="0">
                <a:solidFill>
                  <a:srgbClr val="0070C0"/>
                </a:solidFill>
              </a:rPr>
              <a:t>; </a:t>
            </a:r>
            <a:r>
              <a:rPr lang="en-US" altLang="zh-CN" dirty="0" err="1">
                <a:solidFill>
                  <a:srgbClr val="0070C0"/>
                </a:solidFill>
              </a:rPr>
              <a:t>i</a:t>
            </a:r>
            <a:r>
              <a:rPr lang="en-US" altLang="zh-CN" dirty="0" smtClean="0">
                <a:solidFill>
                  <a:srgbClr val="0070C0"/>
                </a:solidFill>
              </a:rPr>
              <a:t>++){</a:t>
            </a:r>
            <a:endParaRPr lang="en-US" altLang="zh-CN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</a:t>
            </a:r>
            <a:r>
              <a:rPr lang="en-US" altLang="zh-CN" dirty="0" smtClean="0">
                <a:solidFill>
                  <a:srgbClr val="0070C0"/>
                </a:solidFill>
              </a:rPr>
              <a:t>	</a:t>
            </a:r>
            <a:r>
              <a:rPr lang="en-US" altLang="zh-CN" dirty="0" smtClean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锐化处理，</a:t>
            </a:r>
            <a:r>
              <a:rPr lang="en-US" altLang="zh-CN" dirty="0" err="1">
                <a:solidFill>
                  <a:srgbClr val="00B050"/>
                </a:solidFill>
              </a:rPr>
              <a:t>satureate_cast</a:t>
            </a:r>
            <a:r>
              <a:rPr lang="zh-CN" altLang="en-US" dirty="0">
                <a:solidFill>
                  <a:srgbClr val="00B050"/>
                </a:solidFill>
              </a:rPr>
              <a:t>使得到的结果一定在</a:t>
            </a:r>
            <a:r>
              <a:rPr lang="en-US" altLang="zh-CN" dirty="0" err="1" smtClean="0">
                <a:solidFill>
                  <a:srgbClr val="00B050"/>
                </a:solidFill>
              </a:rPr>
              <a:t>uchar</a:t>
            </a:r>
            <a:r>
              <a:rPr lang="en-US" altLang="zh-CN" dirty="0" smtClean="0">
                <a:solidFill>
                  <a:srgbClr val="00B050"/>
                </a:solidFill>
              </a:rPr>
              <a:t>		// </a:t>
            </a:r>
            <a:r>
              <a:rPr lang="zh-CN" altLang="en-US" dirty="0" smtClean="0">
                <a:solidFill>
                  <a:srgbClr val="00B050"/>
                </a:solidFill>
              </a:rPr>
              <a:t>范围</a:t>
            </a:r>
            <a:r>
              <a:rPr lang="zh-CN" altLang="en-US" dirty="0">
                <a:solidFill>
                  <a:srgbClr val="00B050"/>
                </a:solidFill>
              </a:rPr>
              <a:t>内</a:t>
            </a:r>
          </a:p>
          <a:p>
            <a:pPr marL="109728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		</a:t>
            </a:r>
            <a:r>
              <a:rPr lang="zh-CN" altLang="en-US" dirty="0" smtClean="0">
                <a:solidFill>
                  <a:srgbClr val="0070C0"/>
                </a:solidFill>
              </a:rPr>
              <a:t>*</a:t>
            </a:r>
            <a:r>
              <a:rPr lang="en-US" altLang="zh-CN" dirty="0">
                <a:solidFill>
                  <a:srgbClr val="0070C0"/>
                </a:solidFill>
              </a:rPr>
              <a:t>output++ = cv::</a:t>
            </a:r>
            <a:r>
              <a:rPr lang="en-US" altLang="zh-CN" dirty="0" err="1">
                <a:solidFill>
                  <a:srgbClr val="FF0000"/>
                </a:solidFill>
              </a:rPr>
              <a:t>saturate_cast</a:t>
            </a:r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en-US" altLang="zh-CN" dirty="0" err="1">
                <a:solidFill>
                  <a:srgbClr val="FF0000"/>
                </a:solidFill>
              </a:rPr>
              <a:t>uchar</a:t>
            </a:r>
            <a:r>
              <a:rPr lang="en-US" altLang="zh-CN" dirty="0">
                <a:solidFill>
                  <a:srgbClr val="FF0000"/>
                </a:solidFill>
              </a:rPr>
              <a:t>&gt;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		</a:t>
            </a:r>
            <a:r>
              <a:rPr lang="en-US" altLang="zh-CN" dirty="0" smtClean="0">
                <a:solidFill>
                  <a:srgbClr val="0070C0"/>
                </a:solidFill>
              </a:rPr>
              <a:t>5 </a:t>
            </a:r>
            <a:r>
              <a:rPr lang="en-US" altLang="zh-CN" dirty="0">
                <a:solidFill>
                  <a:srgbClr val="0070C0"/>
                </a:solidFill>
              </a:rPr>
              <a:t>* current[</a:t>
            </a:r>
            <a:r>
              <a:rPr lang="en-US" altLang="zh-CN" dirty="0" err="1">
                <a:solidFill>
                  <a:srgbClr val="0070C0"/>
                </a:solidFill>
              </a:rPr>
              <a:t>i</a:t>
            </a:r>
            <a:r>
              <a:rPr lang="en-US" altLang="zh-CN" dirty="0">
                <a:solidFill>
                  <a:srgbClr val="0070C0"/>
                </a:solidFill>
              </a:rPr>
              <a:t>] - current[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 - </a:t>
            </a:r>
            <a:r>
              <a:rPr lang="en-US" altLang="zh-CN" dirty="0" err="1">
                <a:solidFill>
                  <a:srgbClr val="FF0000"/>
                </a:solidFill>
              </a:rPr>
              <a:t>nchannels</a:t>
            </a:r>
            <a:r>
              <a:rPr lang="en-US" altLang="zh-CN" dirty="0">
                <a:solidFill>
                  <a:srgbClr val="0070C0"/>
                </a:solidFill>
              </a:rPr>
              <a:t>] -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		</a:t>
            </a:r>
            <a:r>
              <a:rPr lang="en-US" altLang="zh-CN" dirty="0" smtClean="0">
                <a:solidFill>
                  <a:srgbClr val="0070C0"/>
                </a:solidFill>
              </a:rPr>
              <a:t>current[</a:t>
            </a:r>
            <a:r>
              <a:rPr lang="en-US" altLang="zh-CN" dirty="0" err="1" smtClean="0">
                <a:solidFill>
                  <a:srgbClr val="FF0000"/>
                </a:solidFill>
              </a:rPr>
              <a:t>i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+ </a:t>
            </a:r>
            <a:r>
              <a:rPr lang="en-US" altLang="zh-CN" dirty="0" err="1">
                <a:solidFill>
                  <a:srgbClr val="FF0000"/>
                </a:solidFill>
              </a:rPr>
              <a:t>nchannels</a:t>
            </a:r>
            <a:r>
              <a:rPr lang="en-US" altLang="zh-CN" dirty="0">
                <a:solidFill>
                  <a:srgbClr val="0070C0"/>
                </a:solidFill>
              </a:rPr>
              <a:t>] - previous[</a:t>
            </a:r>
            <a:r>
              <a:rPr lang="en-US" altLang="zh-CN" dirty="0" err="1">
                <a:solidFill>
                  <a:srgbClr val="0070C0"/>
                </a:solidFill>
              </a:rPr>
              <a:t>i</a:t>
            </a:r>
            <a:r>
              <a:rPr lang="en-US" altLang="zh-CN" dirty="0">
                <a:solidFill>
                  <a:srgbClr val="0070C0"/>
                </a:solidFill>
              </a:rPr>
              <a:t>] - next[</a:t>
            </a:r>
            <a:r>
              <a:rPr lang="en-US" altLang="zh-CN" dirty="0" err="1">
                <a:solidFill>
                  <a:srgbClr val="0070C0"/>
                </a:solidFill>
              </a:rPr>
              <a:t>i</a:t>
            </a:r>
            <a:r>
              <a:rPr lang="en-US" altLang="zh-CN" dirty="0">
                <a:solidFill>
                  <a:srgbClr val="0070C0"/>
                </a:solidFill>
              </a:rPr>
              <a:t>]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		</a:t>
            </a:r>
            <a:r>
              <a:rPr lang="en-US" altLang="zh-CN" dirty="0" smtClean="0">
                <a:solidFill>
                  <a:srgbClr val="0070C0"/>
                </a:solidFill>
              </a:rPr>
              <a:t>);</a:t>
            </a:r>
            <a:endParaRPr lang="en-US" altLang="zh-CN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	}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}</a:t>
            </a:r>
          </a:p>
          <a:p>
            <a:pPr marL="109728" indent="0">
              <a:buNone/>
            </a:pPr>
            <a:endParaRPr lang="en-US" altLang="zh-CN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</a:t>
            </a:r>
            <a:r>
              <a:rPr lang="en-US" altLang="zh-CN" dirty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把未处理的像素设为</a:t>
            </a:r>
            <a:r>
              <a:rPr lang="en-US" altLang="zh-CN" dirty="0">
                <a:solidFill>
                  <a:srgbClr val="00B050"/>
                </a:solidFill>
              </a:rPr>
              <a:t>0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</a:t>
            </a:r>
            <a:r>
              <a:rPr lang="en-US" altLang="zh-CN" dirty="0" err="1">
                <a:solidFill>
                  <a:srgbClr val="0070C0"/>
                </a:solidFill>
              </a:rPr>
              <a:t>result.</a:t>
            </a:r>
            <a:r>
              <a:rPr lang="en-US" altLang="zh-CN" dirty="0" err="1">
                <a:solidFill>
                  <a:srgbClr val="FF0000"/>
                </a:solidFill>
              </a:rPr>
              <a:t>row</a:t>
            </a:r>
            <a:r>
              <a:rPr lang="en-US" altLang="zh-CN" dirty="0">
                <a:solidFill>
                  <a:srgbClr val="FF0000"/>
                </a:solidFill>
              </a:rPr>
              <a:t>(0)</a:t>
            </a:r>
            <a:r>
              <a:rPr lang="en-US" altLang="zh-CN" dirty="0">
                <a:solidFill>
                  <a:srgbClr val="0070C0"/>
                </a:solidFill>
              </a:rPr>
              <a:t>.</a:t>
            </a:r>
            <a:r>
              <a:rPr lang="en-US" altLang="zh-CN" dirty="0" err="1">
                <a:solidFill>
                  <a:srgbClr val="FF0000"/>
                </a:solidFill>
              </a:rPr>
              <a:t>setTo</a:t>
            </a:r>
            <a:r>
              <a:rPr lang="en-US" altLang="zh-CN" dirty="0">
                <a:solidFill>
                  <a:srgbClr val="0070C0"/>
                </a:solidFill>
              </a:rPr>
              <a:t>(cv::Scalar(0));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</a:t>
            </a:r>
            <a:r>
              <a:rPr lang="en-US" altLang="zh-CN" dirty="0" err="1">
                <a:solidFill>
                  <a:srgbClr val="0070C0"/>
                </a:solidFill>
              </a:rPr>
              <a:t>result.row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result.rows</a:t>
            </a:r>
            <a:r>
              <a:rPr lang="en-US" altLang="zh-CN" dirty="0">
                <a:solidFill>
                  <a:srgbClr val="0070C0"/>
                </a:solidFill>
              </a:rPr>
              <a:t> - 1).</a:t>
            </a:r>
            <a:r>
              <a:rPr lang="en-US" altLang="zh-CN" dirty="0" err="1">
                <a:solidFill>
                  <a:srgbClr val="0070C0"/>
                </a:solidFill>
              </a:rPr>
              <a:t>setTo</a:t>
            </a:r>
            <a:r>
              <a:rPr lang="en-US" altLang="zh-CN" dirty="0">
                <a:solidFill>
                  <a:srgbClr val="0070C0"/>
                </a:solidFill>
              </a:rPr>
              <a:t>(cv::Scalar(0));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</a:t>
            </a:r>
            <a:r>
              <a:rPr lang="en-US" altLang="zh-CN" dirty="0" err="1">
                <a:solidFill>
                  <a:srgbClr val="0070C0"/>
                </a:solidFill>
              </a:rPr>
              <a:t>result.</a:t>
            </a:r>
            <a:r>
              <a:rPr lang="en-US" altLang="zh-CN" dirty="0" err="1">
                <a:solidFill>
                  <a:srgbClr val="FF0000"/>
                </a:solidFill>
              </a:rPr>
              <a:t>col</a:t>
            </a:r>
            <a:r>
              <a:rPr lang="en-US" altLang="zh-CN" dirty="0">
                <a:solidFill>
                  <a:srgbClr val="0070C0"/>
                </a:solidFill>
              </a:rPr>
              <a:t>(0).</a:t>
            </a:r>
            <a:r>
              <a:rPr lang="en-US" altLang="zh-CN" dirty="0" err="1">
                <a:solidFill>
                  <a:srgbClr val="0070C0"/>
                </a:solidFill>
              </a:rPr>
              <a:t>setTo</a:t>
            </a:r>
            <a:r>
              <a:rPr lang="en-US" altLang="zh-CN" dirty="0">
                <a:solidFill>
                  <a:srgbClr val="0070C0"/>
                </a:solidFill>
              </a:rPr>
              <a:t>(cv::Scalar(0));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</a:t>
            </a:r>
            <a:r>
              <a:rPr lang="en-US" altLang="zh-CN" dirty="0" err="1">
                <a:solidFill>
                  <a:srgbClr val="0070C0"/>
                </a:solidFill>
              </a:rPr>
              <a:t>result.col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result.cols</a:t>
            </a:r>
            <a:r>
              <a:rPr lang="en-US" altLang="zh-CN" dirty="0">
                <a:solidFill>
                  <a:srgbClr val="0070C0"/>
                </a:solidFill>
              </a:rPr>
              <a:t> - 1).</a:t>
            </a:r>
            <a:r>
              <a:rPr lang="en-US" altLang="zh-CN" dirty="0" err="1">
                <a:solidFill>
                  <a:srgbClr val="0070C0"/>
                </a:solidFill>
              </a:rPr>
              <a:t>setTo</a:t>
            </a:r>
            <a:r>
              <a:rPr lang="en-US" altLang="zh-CN" dirty="0">
                <a:solidFill>
                  <a:srgbClr val="0070C0"/>
                </a:solidFill>
              </a:rPr>
              <a:t>(cv::Scalar(0));</a:t>
            </a:r>
          </a:p>
          <a:p>
            <a:pPr marL="109728" indent="0">
              <a:buNone/>
            </a:pPr>
            <a:r>
              <a:rPr lang="en-US" altLang="zh-CN" dirty="0" smtClean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31840" y="5620598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该处理函数是否同时适应灰度图像和彩色图像？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21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755984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实现原理</a:t>
            </a:r>
            <a:r>
              <a:rPr lang="en-US" altLang="zh-CN" dirty="0" smtClean="0"/>
              <a:t>:</a:t>
            </a:r>
          </a:p>
          <a:p>
            <a:r>
              <a:rPr lang="zh-CN" altLang="en-US" sz="2400" dirty="0" smtClean="0"/>
              <a:t>为了访问在</a:t>
            </a:r>
            <a:r>
              <a:rPr lang="zh-CN" altLang="en-US" sz="2400" dirty="0" smtClean="0">
                <a:solidFill>
                  <a:srgbClr val="0000FF"/>
                </a:solidFill>
              </a:rPr>
              <a:t>上一行</a:t>
            </a:r>
            <a:r>
              <a:rPr lang="zh-CN" altLang="en-US" sz="2400" dirty="0" smtClean="0"/>
              <a:t>和</a:t>
            </a:r>
            <a:r>
              <a:rPr lang="zh-CN" altLang="en-US" sz="2400" dirty="0" smtClean="0">
                <a:solidFill>
                  <a:srgbClr val="0000FF"/>
                </a:solidFill>
              </a:rPr>
              <a:t>下一行</a:t>
            </a:r>
            <a:r>
              <a:rPr lang="zh-CN" altLang="en-US" sz="2400" dirty="0" smtClean="0"/>
              <a:t>的</a:t>
            </a:r>
            <a:r>
              <a:rPr lang="zh-CN" altLang="en-US" sz="2400" dirty="0" smtClean="0">
                <a:solidFill>
                  <a:srgbClr val="0000FF"/>
                </a:solidFill>
              </a:rPr>
              <a:t>相邻像素</a:t>
            </a:r>
            <a:r>
              <a:rPr lang="zh-CN" altLang="en-US" sz="2400" dirty="0" smtClean="0"/>
              <a:t>，只需定义</a:t>
            </a:r>
            <a:r>
              <a:rPr lang="zh-CN" altLang="en-US" sz="2400" dirty="0" smtClean="0">
                <a:solidFill>
                  <a:srgbClr val="0000FF"/>
                </a:solidFill>
              </a:rPr>
              <a:t>额外的行数据指针</a:t>
            </a:r>
            <a:r>
              <a:rPr lang="zh-CN" altLang="en-US" sz="2400" dirty="0" smtClean="0"/>
              <a:t>即可</a:t>
            </a:r>
            <a:endParaRPr lang="en-US" altLang="zh-CN" sz="2400" dirty="0" smtClean="0"/>
          </a:p>
          <a:p>
            <a:pPr algn="just"/>
            <a:r>
              <a:rPr lang="en-US" altLang="zh-CN" sz="2400" dirty="0" smtClean="0">
                <a:solidFill>
                  <a:srgbClr val="0070C0"/>
                </a:solidFill>
              </a:rPr>
              <a:t>cv::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saturate_cast</a:t>
            </a:r>
            <a:r>
              <a:rPr lang="zh-CN" altLang="en-US" sz="2400" dirty="0" smtClean="0"/>
              <a:t>模板函数用于保证运算结果在允许的范围内，例如</a:t>
            </a:r>
            <a:r>
              <a:rPr lang="en-US" altLang="zh-CN" sz="2400" dirty="0" smtClean="0">
                <a:solidFill>
                  <a:srgbClr val="0070C0"/>
                </a:solidFill>
              </a:rPr>
              <a:t>cv::</a:t>
            </a:r>
            <a:r>
              <a:rPr lang="en-US" altLang="zh-CN" sz="2400" dirty="0" err="1" smtClean="0">
                <a:solidFill>
                  <a:srgbClr val="0070C0"/>
                </a:solidFill>
              </a:rPr>
              <a:t>saturate_cast</a:t>
            </a:r>
            <a:r>
              <a:rPr lang="en-US" altLang="zh-CN" sz="2400" dirty="0" smtClean="0">
                <a:solidFill>
                  <a:srgbClr val="0070C0"/>
                </a:solidFill>
              </a:rPr>
              <a:t>&lt;</a:t>
            </a:r>
            <a:r>
              <a:rPr lang="en-US" altLang="zh-CN" sz="2400" dirty="0" err="1" smtClean="0">
                <a:solidFill>
                  <a:srgbClr val="0070C0"/>
                </a:solidFill>
              </a:rPr>
              <a:t>uchar</a:t>
            </a:r>
            <a:r>
              <a:rPr lang="en-US" altLang="zh-CN" sz="2400" dirty="0" smtClean="0">
                <a:solidFill>
                  <a:srgbClr val="0070C0"/>
                </a:solidFill>
              </a:rPr>
              <a:t>&gt;</a:t>
            </a:r>
            <a:r>
              <a:rPr lang="zh-CN" altLang="en-US" sz="2400" dirty="0" smtClean="0"/>
              <a:t>将保证结果在</a:t>
            </a:r>
            <a:r>
              <a:rPr lang="en-US" altLang="zh-CN" sz="2400" dirty="0" smtClean="0">
                <a:solidFill>
                  <a:srgbClr val="0070C0"/>
                </a:solidFill>
              </a:rPr>
              <a:t>0</a:t>
            </a:r>
            <a:r>
              <a:rPr lang="zh-CN" altLang="en-US" sz="2400" dirty="0" smtClean="0"/>
              <a:t>到</a:t>
            </a:r>
            <a:r>
              <a:rPr lang="en-US" altLang="zh-CN" sz="2400" dirty="0" smtClean="0">
                <a:solidFill>
                  <a:srgbClr val="0070C0"/>
                </a:solidFill>
              </a:rPr>
              <a:t>255</a:t>
            </a:r>
            <a:r>
              <a:rPr lang="zh-CN" altLang="en-US" sz="2400" dirty="0" smtClean="0"/>
              <a:t>范围内，将小于</a:t>
            </a:r>
            <a:r>
              <a:rPr lang="en-US" altLang="zh-CN" sz="2400" dirty="0" smtClean="0">
                <a:solidFill>
                  <a:srgbClr val="0070C0"/>
                </a:solidFill>
              </a:rPr>
              <a:t>0</a:t>
            </a:r>
            <a:r>
              <a:rPr lang="zh-CN" altLang="en-US" sz="2400" dirty="0" smtClean="0"/>
              <a:t>的数值置为</a:t>
            </a:r>
            <a:r>
              <a:rPr lang="en-US" altLang="zh-CN" sz="2400" dirty="0" smtClean="0">
                <a:solidFill>
                  <a:srgbClr val="0070C0"/>
                </a:solidFill>
              </a:rPr>
              <a:t>0</a:t>
            </a:r>
            <a:r>
              <a:rPr lang="zh-CN" altLang="en-US" sz="2400" dirty="0" smtClean="0"/>
              <a:t>，将大于</a:t>
            </a:r>
            <a:r>
              <a:rPr lang="en-US" altLang="zh-CN" sz="2400" dirty="0" smtClean="0">
                <a:solidFill>
                  <a:srgbClr val="0070C0"/>
                </a:solidFill>
              </a:rPr>
              <a:t>255</a:t>
            </a:r>
            <a:r>
              <a:rPr lang="zh-CN" altLang="en-US" sz="2400" dirty="0" smtClean="0"/>
              <a:t>的数值置为</a:t>
            </a:r>
            <a:r>
              <a:rPr lang="en-US" altLang="zh-CN" sz="2400" dirty="0" smtClean="0">
                <a:solidFill>
                  <a:srgbClr val="0070C0"/>
                </a:solidFill>
              </a:rPr>
              <a:t>255</a:t>
            </a:r>
          </a:p>
          <a:p>
            <a:pPr algn="just"/>
            <a:r>
              <a:rPr lang="en-US" altLang="zh-CN" sz="2400" dirty="0" smtClean="0">
                <a:solidFill>
                  <a:srgbClr val="0070C0"/>
                </a:solidFill>
              </a:rPr>
              <a:t>cv::Mat</a:t>
            </a:r>
            <a:r>
              <a:rPr lang="zh-CN" altLang="en-US" sz="2400" dirty="0" smtClean="0"/>
              <a:t>的</a:t>
            </a:r>
            <a:r>
              <a:rPr lang="en-US" altLang="zh-CN" sz="2400" dirty="0" smtClean="0">
                <a:solidFill>
                  <a:srgbClr val="FF0000"/>
                </a:solidFill>
              </a:rPr>
              <a:t>row</a:t>
            </a:r>
            <a:r>
              <a:rPr lang="zh-CN" altLang="en-US" sz="2400" dirty="0" smtClean="0"/>
              <a:t>和</a:t>
            </a:r>
            <a:r>
              <a:rPr lang="en-US" altLang="zh-CN" sz="2400" dirty="0" smtClean="0">
                <a:solidFill>
                  <a:srgbClr val="FF0000"/>
                </a:solidFill>
              </a:rPr>
              <a:t>col</a:t>
            </a:r>
            <a:r>
              <a:rPr lang="zh-CN" altLang="en-US" sz="2400" dirty="0" smtClean="0"/>
              <a:t>函数可返回</a:t>
            </a:r>
            <a:r>
              <a:rPr lang="en-US" altLang="zh-CN" sz="2400" dirty="0" smtClean="0">
                <a:solidFill>
                  <a:srgbClr val="0070C0"/>
                </a:solidFill>
              </a:rPr>
              <a:t>cv::Mat</a:t>
            </a:r>
            <a:r>
              <a:rPr lang="zh-CN" altLang="en-US" sz="2400" dirty="0" smtClean="0"/>
              <a:t>类型的单行或单列</a:t>
            </a:r>
            <a:r>
              <a:rPr lang="en-US" altLang="zh-CN" sz="2400" dirty="0" smtClean="0">
                <a:solidFill>
                  <a:srgbClr val="0070C0"/>
                </a:solidFill>
              </a:rPr>
              <a:t>ROI</a:t>
            </a:r>
            <a:r>
              <a:rPr lang="zh-CN" altLang="en-US" sz="2400" dirty="0" smtClean="0"/>
              <a:t>实例</a:t>
            </a:r>
            <a:endParaRPr lang="en-US" altLang="zh-CN" sz="2400" dirty="0" smtClean="0"/>
          </a:p>
          <a:p>
            <a:pPr algn="just"/>
            <a:r>
              <a:rPr lang="en-US" altLang="zh-CN" sz="2400" dirty="0" smtClean="0">
                <a:solidFill>
                  <a:srgbClr val="0070C0"/>
                </a:solidFill>
              </a:rPr>
              <a:t>cv::Mat</a:t>
            </a:r>
            <a:r>
              <a:rPr lang="zh-CN" altLang="en-US" sz="2400" dirty="0" smtClean="0"/>
              <a:t>的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setTo</a:t>
            </a:r>
            <a:r>
              <a:rPr lang="zh-CN" altLang="en-US" sz="2400" dirty="0" smtClean="0"/>
              <a:t>函数可用于对</a:t>
            </a:r>
            <a:r>
              <a:rPr lang="zh-CN" altLang="en-US" sz="2400" dirty="0" smtClean="0">
                <a:solidFill>
                  <a:srgbClr val="0000FF"/>
                </a:solidFill>
              </a:rPr>
              <a:t>全体像素赋值</a:t>
            </a:r>
            <a:endParaRPr lang="en-US" altLang="zh-CN" sz="2400" dirty="0" smtClean="0">
              <a:solidFill>
                <a:srgbClr val="0000FF"/>
              </a:solidFill>
            </a:endParaRPr>
          </a:p>
          <a:p>
            <a:pPr algn="just"/>
            <a:r>
              <a:rPr lang="zh-CN" altLang="en-US" sz="2400" dirty="0"/>
              <a:t>不</a:t>
            </a:r>
            <a:r>
              <a:rPr lang="zh-CN" altLang="en-US" sz="2400" dirty="0" smtClean="0"/>
              <a:t>改变最外围一圈像素的值其实更好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扫描图像并访问相邻像素</a:t>
            </a:r>
          </a:p>
        </p:txBody>
      </p:sp>
    </p:spTree>
    <p:extLst>
      <p:ext uri="{BB962C8B-B14F-4D97-AF65-F5344CB8AC3E}">
        <p14:creationId xmlns:p14="http://schemas.microsoft.com/office/powerpoint/2010/main" val="23596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滤波</a:t>
            </a:r>
            <a:r>
              <a:rPr lang="zh-CN" altLang="en-US" dirty="0" smtClean="0"/>
              <a:t>是图像处理中常见的操作，</a:t>
            </a:r>
            <a:r>
              <a:rPr lang="en-US" altLang="zh-CN" dirty="0" err="1" smtClean="0">
                <a:solidFill>
                  <a:srgbClr val="0070C0"/>
                </a:solidFill>
              </a:rPr>
              <a:t>OpenCV</a:t>
            </a:r>
            <a:r>
              <a:rPr lang="zh-CN" altLang="en-US" dirty="0" smtClean="0"/>
              <a:t>专门为此定义了一个函数，即</a:t>
            </a:r>
            <a:r>
              <a:rPr lang="en-US" altLang="zh-CN" dirty="0" smtClean="0">
                <a:solidFill>
                  <a:srgbClr val="FF0000"/>
                </a:solidFill>
              </a:rPr>
              <a:t>cv::filter2D</a:t>
            </a:r>
          </a:p>
          <a:p>
            <a:r>
              <a:rPr lang="zh-CN" altLang="en-US" dirty="0" smtClean="0"/>
              <a:t>要使用这个函数，只需定义一个</a:t>
            </a:r>
            <a:r>
              <a:rPr lang="en-US" altLang="zh-CN" dirty="0" smtClean="0">
                <a:solidFill>
                  <a:srgbClr val="0070C0"/>
                </a:solidFill>
              </a:rPr>
              <a:t>cv::Mat</a:t>
            </a:r>
            <a:r>
              <a:rPr lang="zh-CN" altLang="en-US" dirty="0" smtClean="0"/>
              <a:t>类型的</a:t>
            </a:r>
            <a:r>
              <a:rPr lang="zh-CN" altLang="en-US" dirty="0" smtClean="0">
                <a:solidFill>
                  <a:srgbClr val="FF0000"/>
                </a:solidFill>
              </a:rPr>
              <a:t>滤波矩阵</a:t>
            </a:r>
            <a:r>
              <a:rPr lang="en-US" altLang="zh-CN" dirty="0" smtClean="0"/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滤波核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，将其传入</a:t>
            </a:r>
            <a:r>
              <a:rPr lang="en-US" altLang="zh-CN" dirty="0" smtClean="0">
                <a:solidFill>
                  <a:srgbClr val="0070C0"/>
                </a:solidFill>
              </a:rPr>
              <a:t>cv::filter2D</a:t>
            </a:r>
          </a:p>
          <a:p>
            <a:r>
              <a:rPr lang="zh-CN" altLang="en-US" dirty="0" smtClean="0"/>
              <a:t>该函数属于</a:t>
            </a:r>
            <a:r>
              <a:rPr lang="en-US" altLang="zh-CN" dirty="0" err="1" smtClean="0">
                <a:solidFill>
                  <a:srgbClr val="0070C0"/>
                </a:solidFill>
              </a:rPr>
              <a:t>imgproc</a:t>
            </a:r>
            <a:r>
              <a:rPr lang="zh-CN" altLang="en-US" dirty="0" smtClean="0"/>
              <a:t>模块，需要包含相应的头文件并将相应的</a:t>
            </a:r>
            <a:r>
              <a:rPr lang="en-US" altLang="zh-CN" dirty="0" smtClean="0">
                <a:solidFill>
                  <a:srgbClr val="0070C0"/>
                </a:solidFill>
              </a:rPr>
              <a:t>lib</a:t>
            </a:r>
            <a:r>
              <a:rPr lang="zh-CN" altLang="en-US" dirty="0" smtClean="0"/>
              <a:t>文件添加到</a:t>
            </a:r>
            <a:r>
              <a:rPr lang="zh-CN" altLang="en-US" dirty="0" smtClean="0">
                <a:solidFill>
                  <a:srgbClr val="0000FF"/>
                </a:solidFill>
              </a:rPr>
              <a:t>链接库</a:t>
            </a:r>
            <a:r>
              <a:rPr lang="en-US" altLang="zh-CN" dirty="0" smtClean="0">
                <a:solidFill>
                  <a:srgbClr val="0000FF"/>
                </a:solidFill>
              </a:rPr>
              <a:t>-&gt;</a:t>
            </a:r>
            <a:r>
              <a:rPr lang="zh-CN" altLang="en-US" dirty="0" smtClean="0">
                <a:solidFill>
                  <a:srgbClr val="0000FF"/>
                </a:solidFill>
              </a:rPr>
              <a:t>输入</a:t>
            </a:r>
            <a:r>
              <a:rPr lang="en-US" altLang="zh-CN" dirty="0" smtClean="0">
                <a:solidFill>
                  <a:srgbClr val="0000FF"/>
                </a:solidFill>
              </a:rPr>
              <a:t>-&gt;</a:t>
            </a:r>
            <a:r>
              <a:rPr lang="zh-CN" altLang="en-US" dirty="0" smtClean="0">
                <a:solidFill>
                  <a:srgbClr val="0000FF"/>
                </a:solidFill>
              </a:rPr>
              <a:t>附加依赖项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marL="109728" indent="0">
              <a:buNone/>
            </a:pPr>
            <a:r>
              <a:rPr lang="en-US" altLang="zh-CN" dirty="0"/>
              <a:t>   </a:t>
            </a:r>
            <a:r>
              <a:rPr lang="en-US" altLang="zh-CN" sz="2000" dirty="0" smtClean="0">
                <a:solidFill>
                  <a:srgbClr val="0070C0"/>
                </a:solidFill>
              </a:rPr>
              <a:t>#</a:t>
            </a:r>
            <a:r>
              <a:rPr lang="en-US" altLang="zh-CN" sz="2000" dirty="0">
                <a:solidFill>
                  <a:srgbClr val="0070C0"/>
                </a:solidFill>
              </a:rPr>
              <a:t>include &lt;opencv2\</a:t>
            </a:r>
            <a:r>
              <a:rPr lang="en-US" altLang="zh-CN" sz="2000" dirty="0" err="1">
                <a:solidFill>
                  <a:srgbClr val="0070C0"/>
                </a:solidFill>
              </a:rPr>
              <a:t>imgproc</a:t>
            </a:r>
            <a:r>
              <a:rPr lang="en-US" altLang="zh-CN" sz="2000" dirty="0">
                <a:solidFill>
                  <a:srgbClr val="0070C0"/>
                </a:solidFill>
              </a:rPr>
              <a:t>\imgproc.hpp</a:t>
            </a:r>
            <a:r>
              <a:rPr lang="en-US" altLang="zh-CN" sz="2000" dirty="0" smtClean="0">
                <a:solidFill>
                  <a:srgbClr val="0070C0"/>
                </a:solidFill>
              </a:rPr>
              <a:t>&gt;</a:t>
            </a:r>
          </a:p>
          <a:p>
            <a:pPr marL="109728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扫描图像并访问相邻像素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085184"/>
            <a:ext cx="502920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421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使用</a:t>
            </a:r>
            <a:r>
              <a:rPr lang="en-US" altLang="zh-CN" sz="2400" dirty="0" smtClean="0">
                <a:solidFill>
                  <a:srgbClr val="0070C0"/>
                </a:solidFill>
              </a:rPr>
              <a:t>cv::filter2D</a:t>
            </a:r>
            <a:r>
              <a:rPr lang="zh-CN" altLang="en-US" sz="2400" dirty="0" smtClean="0"/>
              <a:t>的实现：</a:t>
            </a:r>
            <a:endParaRPr lang="en-US" altLang="zh-CN" sz="2400" dirty="0" smtClean="0"/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void sharpen2D(</a:t>
            </a:r>
            <a:r>
              <a:rPr lang="en-US" altLang="zh-CN" sz="2000" dirty="0" err="1">
                <a:solidFill>
                  <a:srgbClr val="0070C0"/>
                </a:solidFill>
              </a:rPr>
              <a:t>const</a:t>
            </a:r>
            <a:r>
              <a:rPr lang="en-US" altLang="zh-CN" sz="2000" dirty="0">
                <a:solidFill>
                  <a:srgbClr val="0070C0"/>
                </a:solidFill>
              </a:rPr>
              <a:t> cv::Mat &amp;image, cv::Mat &amp;result</a:t>
            </a:r>
            <a:r>
              <a:rPr lang="en-US" altLang="zh-CN" sz="2000" dirty="0" smtClean="0">
                <a:solidFill>
                  <a:srgbClr val="0070C0"/>
                </a:solidFill>
              </a:rPr>
              <a:t>){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构造内核</a:t>
            </a:r>
            <a:r>
              <a:rPr lang="en-US" altLang="zh-CN" sz="2000" dirty="0" smtClean="0">
                <a:solidFill>
                  <a:srgbClr val="00B050"/>
                </a:solidFill>
              </a:rPr>
              <a:t>(3×3</a:t>
            </a:r>
            <a:r>
              <a:rPr lang="zh-CN" altLang="en-US" sz="2000" dirty="0" smtClean="0">
                <a:solidFill>
                  <a:srgbClr val="00B050"/>
                </a:solidFill>
              </a:rPr>
              <a:t>大小，元素为浮点型，所有</a:t>
            </a:r>
            <a:r>
              <a:rPr lang="zh-CN" altLang="en-US" sz="2000" dirty="0">
                <a:solidFill>
                  <a:srgbClr val="00B050"/>
                </a:solidFill>
              </a:rPr>
              <a:t>元素都初始化为</a:t>
            </a:r>
            <a:r>
              <a:rPr lang="en-US" altLang="zh-CN" sz="2000" dirty="0">
                <a:solidFill>
                  <a:srgbClr val="00B050"/>
                </a:solidFill>
              </a:rPr>
              <a:t>0)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>
                <a:solidFill>
                  <a:srgbClr val="FF0000"/>
                </a:solidFill>
              </a:rPr>
              <a:t>cv::Mat kernel(3, 3, CV_32F, cv::Scalar(0</a:t>
            </a:r>
            <a:r>
              <a:rPr lang="en-US" altLang="zh-CN" sz="2000" dirty="0" smtClean="0">
                <a:solidFill>
                  <a:srgbClr val="FF0000"/>
                </a:solidFill>
              </a:rPr>
              <a:t>));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对内核赋值</a:t>
            </a:r>
          </a:p>
          <a:p>
            <a:pPr marL="109728" indent="0">
              <a:buNone/>
            </a:pPr>
            <a:r>
              <a:rPr lang="zh-CN" altLang="en-US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>
                <a:solidFill>
                  <a:srgbClr val="0070C0"/>
                </a:solidFill>
              </a:rPr>
              <a:t>kernel.at&lt;float&gt;(1, 1) = 5.0;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kernel.at&lt;float&gt;(0, 1) = -1.0;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kernel.at&lt;float&gt;(2, 1) = -1.0;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kernel.at&lt;float&gt;(1, 0) = -1.0;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kernel.at&lt;float&gt;(1, 2) = -1.0</a:t>
            </a:r>
            <a:r>
              <a:rPr lang="en-US" altLang="zh-CN" sz="2000" dirty="0" smtClean="0">
                <a:solidFill>
                  <a:srgbClr val="0070C0"/>
                </a:solidFill>
              </a:rPr>
              <a:t>;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对图像滤波</a:t>
            </a:r>
          </a:p>
          <a:p>
            <a:pPr marL="109728" indent="0">
              <a:buNone/>
            </a:pPr>
            <a:r>
              <a:rPr lang="zh-CN" altLang="en-US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>
                <a:solidFill>
                  <a:srgbClr val="FF0000"/>
                </a:solidFill>
              </a:rPr>
              <a:t>cv::filter2D(image, result, </a:t>
            </a:r>
            <a:r>
              <a:rPr lang="en-US" altLang="zh-CN" sz="2000" dirty="0" err="1">
                <a:solidFill>
                  <a:srgbClr val="FF0000"/>
                </a:solidFill>
              </a:rPr>
              <a:t>image.depth</a:t>
            </a:r>
            <a:r>
              <a:rPr lang="en-US" altLang="zh-CN" sz="2000" dirty="0">
                <a:solidFill>
                  <a:srgbClr val="FF0000"/>
                </a:solidFill>
              </a:rPr>
              <a:t>(), kernel);</a:t>
            </a: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}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35</a:t>
            </a:fld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596003"/>
              </p:ext>
            </p:extLst>
          </p:nvPr>
        </p:nvGraphicFramePr>
        <p:xfrm>
          <a:off x="5940152" y="2420888"/>
          <a:ext cx="1903412" cy="143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2" name="公式" r:id="rId3" imgW="939600" imgH="711000" progId="Equation.3">
                  <p:embed/>
                </p:oleObj>
              </mc:Choice>
              <mc:Fallback>
                <p:oleObj name="公式" r:id="rId3" imgW="939600" imgH="711000" progId="Equation.3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2420888"/>
                        <a:ext cx="1903412" cy="143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圆角矩形标注 5"/>
          <p:cNvSpPr/>
          <p:nvPr/>
        </p:nvSpPr>
        <p:spPr>
          <a:xfrm>
            <a:off x="2403022" y="4920526"/>
            <a:ext cx="2808312" cy="648072"/>
          </a:xfrm>
          <a:prstGeom prst="wedgeRoundRectCallout">
            <a:avLst>
              <a:gd name="adj1" fmla="val 69804"/>
              <a:gd name="adj2" fmla="val -908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单个通道的像素值位数，一般为</a:t>
            </a:r>
            <a:r>
              <a:rPr lang="en-US" altLang="zh-CN" dirty="0" smtClean="0"/>
              <a:t>CV_8U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23928" y="5936376"/>
            <a:ext cx="395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对于大内核情况用</a:t>
            </a:r>
            <a:r>
              <a:rPr lang="en-US" altLang="zh-CN" dirty="0" smtClean="0">
                <a:solidFill>
                  <a:srgbClr val="0000FF"/>
                </a:solidFill>
              </a:rPr>
              <a:t>cv::filter2D</a:t>
            </a:r>
            <a:r>
              <a:rPr lang="zh-CN" altLang="en-US" dirty="0" smtClean="0">
                <a:solidFill>
                  <a:srgbClr val="0000FF"/>
                </a:solidFill>
              </a:rPr>
              <a:t>更高效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8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图像</a:t>
            </a:r>
            <a:r>
              <a:rPr lang="zh-CN" altLang="en-US" dirty="0" smtClean="0"/>
              <a:t>和普通的</a:t>
            </a:r>
            <a:r>
              <a:rPr lang="zh-CN" altLang="en-US" dirty="0" smtClean="0">
                <a:solidFill>
                  <a:srgbClr val="FF0000"/>
                </a:solidFill>
              </a:rPr>
              <a:t>矩阵</a:t>
            </a:r>
            <a:r>
              <a:rPr lang="zh-CN" altLang="en-US" dirty="0" smtClean="0"/>
              <a:t>一样，可以进行</a:t>
            </a:r>
            <a:r>
              <a:rPr lang="zh-CN" altLang="en-US" dirty="0" smtClean="0">
                <a:solidFill>
                  <a:srgbClr val="0000FF"/>
                </a:solidFill>
              </a:rPr>
              <a:t>加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rgbClr val="0000FF"/>
                </a:solidFill>
              </a:rPr>
              <a:t>减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rgbClr val="0000FF"/>
                </a:solidFill>
              </a:rPr>
              <a:t>乘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rgbClr val="0000FF"/>
                </a:solidFill>
              </a:rPr>
              <a:t>除</a:t>
            </a:r>
            <a:r>
              <a:rPr lang="zh-CN" altLang="en-US" dirty="0" smtClean="0"/>
              <a:t>运算，因此可以用不同的方式组合图像。</a:t>
            </a:r>
            <a:endParaRPr lang="en-US" altLang="zh-CN" dirty="0" smtClean="0"/>
          </a:p>
          <a:p>
            <a:r>
              <a:rPr lang="en-US" altLang="zh-CN" dirty="0" err="1" smtClean="0">
                <a:solidFill>
                  <a:srgbClr val="0070C0"/>
                </a:solidFill>
              </a:rPr>
              <a:t>OpenCV</a:t>
            </a:r>
            <a:r>
              <a:rPr lang="zh-CN" altLang="en-US" dirty="0" smtClean="0"/>
              <a:t>提供了很多</a:t>
            </a:r>
            <a:r>
              <a:rPr lang="zh-CN" altLang="en-US" dirty="0" smtClean="0">
                <a:solidFill>
                  <a:srgbClr val="0000FF"/>
                </a:solidFill>
              </a:rPr>
              <a:t>图像算法运算符</a:t>
            </a:r>
            <a:r>
              <a:rPr lang="zh-CN" altLang="en-US" dirty="0" smtClean="0"/>
              <a:t>，以加法为例进行讲解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任务一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0000FF"/>
                </a:solidFill>
              </a:rPr>
              <a:t>利用两幅图像的混合让城堡下雨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2.7 </a:t>
            </a:r>
            <a:r>
              <a:rPr lang="zh-CN" altLang="en-US" dirty="0" smtClean="0"/>
              <a:t>实现简单的图像运算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9" y="3717032"/>
            <a:ext cx="4032449" cy="303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717032"/>
            <a:ext cx="4032449" cy="303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右箭头 6"/>
          <p:cNvSpPr/>
          <p:nvPr/>
        </p:nvSpPr>
        <p:spPr>
          <a:xfrm>
            <a:off x="4238336" y="5157192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81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思想</a:t>
            </a:r>
            <a:r>
              <a:rPr lang="zh-CN" altLang="en-US" dirty="0" smtClean="0"/>
              <a:t>：用一幅雨景图和城堡图计算</a:t>
            </a:r>
            <a:r>
              <a:rPr lang="zh-CN" altLang="en-US" dirty="0" smtClean="0">
                <a:solidFill>
                  <a:srgbClr val="FF0000"/>
                </a:solidFill>
              </a:rPr>
              <a:t>加权和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首先找一幅雨景图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二</a:t>
            </a:r>
            <a:r>
              <a:rPr lang="zh-CN" altLang="en-US" dirty="0" smtClean="0">
                <a:solidFill>
                  <a:srgbClr val="0000FF"/>
                </a:solidFill>
              </a:rPr>
              <a:t>元图像运算要求两幅图像大小相同</a:t>
            </a:r>
            <a:r>
              <a:rPr lang="zh-CN" altLang="en-US" dirty="0" smtClean="0"/>
              <a:t>，可利用画图软件调整该图像大小，使得其大小和城堡图一致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实现简单的图像运算</a:t>
            </a:r>
          </a:p>
        </p:txBody>
      </p:sp>
      <p:pic>
        <p:nvPicPr>
          <p:cNvPr id="6146" name="Picture 2" descr="C:\Users\DELL-PC\Documents\Visual Studio 2015\Projects\OpenCV 2.7\r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204864"/>
            <a:ext cx="3860651" cy="274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62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sz="2400" dirty="0" smtClean="0">
                <a:solidFill>
                  <a:srgbClr val="FF0000"/>
                </a:solidFill>
              </a:rPr>
              <a:t>实现加法的函数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393192" lvl="1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en-US" altLang="zh-CN" sz="2000" dirty="0" smtClean="0">
                <a:solidFill>
                  <a:srgbClr val="00B050"/>
                </a:solidFill>
              </a:rPr>
              <a:t>// c[</a:t>
            </a:r>
            <a:r>
              <a:rPr lang="en-US" altLang="zh-CN" sz="2000" dirty="0" err="1" smtClean="0">
                <a:solidFill>
                  <a:srgbClr val="00B050"/>
                </a:solidFill>
              </a:rPr>
              <a:t>i</a:t>
            </a:r>
            <a:r>
              <a:rPr lang="en-US" altLang="zh-CN" sz="2000" dirty="0" smtClean="0">
                <a:solidFill>
                  <a:srgbClr val="00B050"/>
                </a:solidFill>
              </a:rPr>
              <a:t>] = a[</a:t>
            </a:r>
            <a:r>
              <a:rPr lang="en-US" altLang="zh-CN" sz="2000" dirty="0" err="1" smtClean="0">
                <a:solidFill>
                  <a:srgbClr val="00B050"/>
                </a:solidFill>
              </a:rPr>
              <a:t>i</a:t>
            </a:r>
            <a:r>
              <a:rPr lang="en-US" altLang="zh-CN" sz="2000" dirty="0" smtClean="0">
                <a:solidFill>
                  <a:srgbClr val="00B050"/>
                </a:solidFill>
              </a:rPr>
              <a:t>] + b[</a:t>
            </a:r>
            <a:r>
              <a:rPr lang="en-US" altLang="zh-CN" sz="2000" dirty="0" err="1" smtClean="0">
                <a:solidFill>
                  <a:srgbClr val="00B050"/>
                </a:solidFill>
              </a:rPr>
              <a:t>i</a:t>
            </a:r>
            <a:r>
              <a:rPr lang="en-US" altLang="zh-CN" sz="2000" dirty="0" smtClean="0">
                <a:solidFill>
                  <a:srgbClr val="00B050"/>
                </a:solidFill>
              </a:rPr>
              <a:t>]</a:t>
            </a:r>
          </a:p>
          <a:p>
            <a:pPr marL="393192" lvl="1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  cv::</a:t>
            </a:r>
            <a:r>
              <a:rPr lang="en-US" altLang="zh-CN" sz="2000" dirty="0" smtClean="0">
                <a:solidFill>
                  <a:srgbClr val="FF0000"/>
                </a:solidFill>
              </a:rPr>
              <a:t>add</a:t>
            </a:r>
            <a:r>
              <a:rPr lang="en-US" altLang="zh-CN" sz="2000" dirty="0" smtClean="0">
                <a:solidFill>
                  <a:srgbClr val="0070C0"/>
                </a:solidFill>
              </a:rPr>
              <a:t>(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imageA</a:t>
            </a:r>
            <a:r>
              <a:rPr lang="en-US" altLang="zh-CN" sz="2000" dirty="0" smtClean="0">
                <a:solidFill>
                  <a:srgbClr val="0070C0"/>
                </a:solidFill>
              </a:rPr>
              <a:t>,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imageB</a:t>
            </a:r>
            <a:r>
              <a:rPr lang="en-US" altLang="zh-CN" sz="2000" dirty="0" smtClean="0">
                <a:solidFill>
                  <a:srgbClr val="0070C0"/>
                </a:solidFill>
              </a:rPr>
              <a:t>,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resultC</a:t>
            </a:r>
            <a:r>
              <a:rPr lang="en-US" altLang="zh-CN" sz="2000" dirty="0" smtClean="0">
                <a:solidFill>
                  <a:srgbClr val="0070C0"/>
                </a:solidFill>
              </a:rPr>
              <a:t>);</a:t>
            </a:r>
          </a:p>
          <a:p>
            <a:pPr marL="393192" lvl="1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  </a:t>
            </a:r>
            <a:r>
              <a:rPr lang="en-US" altLang="zh-CN" sz="2000" dirty="0" smtClean="0">
                <a:solidFill>
                  <a:srgbClr val="00B050"/>
                </a:solidFill>
              </a:rPr>
              <a:t>// c[</a:t>
            </a:r>
            <a:r>
              <a:rPr lang="en-US" altLang="zh-CN" sz="2000" dirty="0" err="1" smtClean="0">
                <a:solidFill>
                  <a:srgbClr val="00B050"/>
                </a:solidFill>
              </a:rPr>
              <a:t>i</a:t>
            </a:r>
            <a:r>
              <a:rPr lang="en-US" altLang="zh-CN" sz="2000" dirty="0" smtClean="0">
                <a:solidFill>
                  <a:srgbClr val="00B050"/>
                </a:solidFill>
              </a:rPr>
              <a:t>] = a[</a:t>
            </a:r>
            <a:r>
              <a:rPr lang="en-US" altLang="zh-CN" sz="2000" dirty="0" err="1" smtClean="0">
                <a:solidFill>
                  <a:srgbClr val="00B050"/>
                </a:solidFill>
              </a:rPr>
              <a:t>i</a:t>
            </a:r>
            <a:r>
              <a:rPr lang="en-US" altLang="zh-CN" sz="2000" dirty="0" smtClean="0">
                <a:solidFill>
                  <a:srgbClr val="00B050"/>
                </a:solidFill>
              </a:rPr>
              <a:t>] + k</a:t>
            </a:r>
          </a:p>
          <a:p>
            <a:pPr marL="393192" lvl="1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  cv::</a:t>
            </a:r>
            <a:r>
              <a:rPr lang="en-US" altLang="zh-CN" sz="2000" dirty="0" smtClean="0">
                <a:solidFill>
                  <a:srgbClr val="FF0000"/>
                </a:solidFill>
              </a:rPr>
              <a:t>add</a:t>
            </a:r>
            <a:r>
              <a:rPr lang="en-US" altLang="zh-CN" sz="2000" dirty="0" smtClean="0">
                <a:solidFill>
                  <a:srgbClr val="0070C0"/>
                </a:solidFill>
              </a:rPr>
              <a:t>(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imageA</a:t>
            </a:r>
            <a:r>
              <a:rPr lang="en-US" altLang="zh-CN" sz="2000" dirty="0" smtClean="0">
                <a:solidFill>
                  <a:srgbClr val="0070C0"/>
                </a:solidFill>
              </a:rPr>
              <a:t>, cv::Scalar(k),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resultC</a:t>
            </a:r>
            <a:r>
              <a:rPr lang="en-US" altLang="zh-CN" sz="2000" dirty="0" smtClean="0">
                <a:solidFill>
                  <a:srgbClr val="0070C0"/>
                </a:solidFill>
              </a:rPr>
              <a:t>);</a:t>
            </a:r>
          </a:p>
          <a:p>
            <a:pPr marL="393192" lvl="1" indent="0">
              <a:buNone/>
            </a:pPr>
            <a:r>
              <a:rPr lang="en-US" altLang="zh-CN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  // c[</a:t>
            </a:r>
            <a:r>
              <a:rPr lang="en-US" altLang="zh-CN" sz="2000" dirty="0" err="1" smtClean="0">
                <a:solidFill>
                  <a:srgbClr val="00B050"/>
                </a:solidFill>
              </a:rPr>
              <a:t>i</a:t>
            </a:r>
            <a:r>
              <a:rPr lang="en-US" altLang="zh-CN" sz="2000" dirty="0" smtClean="0">
                <a:solidFill>
                  <a:srgbClr val="00B050"/>
                </a:solidFill>
              </a:rPr>
              <a:t>] = k1 * a[</a:t>
            </a:r>
            <a:r>
              <a:rPr lang="en-US" altLang="zh-CN" sz="2000" dirty="0" err="1" smtClean="0">
                <a:solidFill>
                  <a:srgbClr val="00B050"/>
                </a:solidFill>
              </a:rPr>
              <a:t>i</a:t>
            </a:r>
            <a:r>
              <a:rPr lang="en-US" altLang="zh-CN" sz="2000" dirty="0" smtClean="0">
                <a:solidFill>
                  <a:srgbClr val="00B050"/>
                </a:solidFill>
              </a:rPr>
              <a:t>] + k2 * b[</a:t>
            </a:r>
            <a:r>
              <a:rPr lang="en-US" altLang="zh-CN" sz="2000" dirty="0" err="1" smtClean="0">
                <a:solidFill>
                  <a:srgbClr val="00B050"/>
                </a:solidFill>
              </a:rPr>
              <a:t>i</a:t>
            </a:r>
            <a:r>
              <a:rPr lang="en-US" altLang="zh-CN" sz="2000" dirty="0" smtClean="0">
                <a:solidFill>
                  <a:srgbClr val="00B050"/>
                </a:solidFill>
              </a:rPr>
              <a:t>] + k3</a:t>
            </a:r>
          </a:p>
          <a:p>
            <a:pPr marL="393192" lvl="1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  cv::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addWeighted</a:t>
            </a:r>
            <a:r>
              <a:rPr lang="en-US" altLang="zh-CN" sz="2000" dirty="0" smtClean="0">
                <a:solidFill>
                  <a:srgbClr val="0070C0"/>
                </a:solidFill>
              </a:rPr>
              <a:t>(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imageA</a:t>
            </a:r>
            <a:r>
              <a:rPr lang="en-US" altLang="zh-CN" sz="2000" dirty="0" smtClean="0">
                <a:solidFill>
                  <a:srgbClr val="0070C0"/>
                </a:solidFill>
              </a:rPr>
              <a:t>, k1,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imageB</a:t>
            </a:r>
            <a:r>
              <a:rPr lang="en-US" altLang="zh-CN" sz="2000" dirty="0" smtClean="0">
                <a:solidFill>
                  <a:srgbClr val="0070C0"/>
                </a:solidFill>
              </a:rPr>
              <a:t>, k2, k3,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resultC</a:t>
            </a:r>
            <a:r>
              <a:rPr lang="en-US" altLang="zh-CN" sz="2000" dirty="0" smtClean="0">
                <a:solidFill>
                  <a:srgbClr val="0070C0"/>
                </a:solidFill>
              </a:rPr>
              <a:t>);</a:t>
            </a:r>
          </a:p>
          <a:p>
            <a:pPr marL="393192" lvl="1" indent="0">
              <a:buNone/>
            </a:pPr>
            <a:endParaRPr lang="en-US" altLang="zh-CN" sz="2000" dirty="0" smtClean="0">
              <a:solidFill>
                <a:srgbClr val="0070C0"/>
              </a:solidFill>
            </a:endParaRPr>
          </a:p>
          <a:p>
            <a:pPr lvl="1"/>
            <a:r>
              <a:rPr lang="en-US" altLang="zh-CN" sz="2400" dirty="0" err="1" smtClean="0">
                <a:solidFill>
                  <a:srgbClr val="0070C0"/>
                </a:solidFill>
              </a:rPr>
              <a:t>OpenCV</a:t>
            </a:r>
            <a:r>
              <a:rPr lang="zh-CN" altLang="en-US" sz="2400" dirty="0" smtClean="0"/>
              <a:t>中，大多运算函数都有对应的</a:t>
            </a:r>
            <a:r>
              <a:rPr lang="zh-CN" altLang="en-US" sz="2400" dirty="0" smtClean="0">
                <a:solidFill>
                  <a:srgbClr val="FF0000"/>
                </a:solidFill>
              </a:rPr>
              <a:t>重载运算符</a:t>
            </a:r>
            <a:r>
              <a:rPr lang="zh-CN" altLang="en-US" sz="2400" dirty="0" smtClean="0"/>
              <a:t>。因此调用</a:t>
            </a:r>
            <a:r>
              <a:rPr lang="en-US" altLang="zh-CN" sz="2400" dirty="0" smtClean="0">
                <a:solidFill>
                  <a:srgbClr val="0070C0"/>
                </a:solidFill>
              </a:rPr>
              <a:t>cv::</a:t>
            </a:r>
            <a:r>
              <a:rPr lang="en-US" altLang="zh-CN" sz="2400" dirty="0" err="1" smtClean="0">
                <a:solidFill>
                  <a:srgbClr val="0070C0"/>
                </a:solidFill>
              </a:rPr>
              <a:t>addWeighted</a:t>
            </a:r>
            <a:r>
              <a:rPr lang="zh-CN" altLang="en-US" sz="2400" dirty="0" smtClean="0"/>
              <a:t>的语句可以写成：</a:t>
            </a:r>
            <a:endParaRPr lang="en-US" altLang="zh-CN" sz="2400" dirty="0" smtClean="0"/>
          </a:p>
          <a:p>
            <a:pPr marL="393192" lvl="1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 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resultC</a:t>
            </a:r>
            <a:r>
              <a:rPr lang="en-US" altLang="zh-CN" sz="2000" dirty="0" smtClean="0">
                <a:solidFill>
                  <a:srgbClr val="0070C0"/>
                </a:solidFill>
              </a:rPr>
              <a:t> =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imageA</a:t>
            </a:r>
            <a:r>
              <a:rPr lang="en-US" altLang="zh-CN" sz="2000" dirty="0" smtClean="0">
                <a:solidFill>
                  <a:srgbClr val="0070C0"/>
                </a:solidFill>
              </a:rPr>
              <a:t> * k1 +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imageB</a:t>
            </a:r>
            <a:r>
              <a:rPr lang="en-US" altLang="zh-CN" sz="2000" dirty="0" smtClean="0">
                <a:solidFill>
                  <a:srgbClr val="0070C0"/>
                </a:solidFill>
              </a:rPr>
              <a:t> * k2 + k3;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实现简单的图像运算</a:t>
            </a:r>
          </a:p>
        </p:txBody>
      </p:sp>
    </p:spTree>
    <p:extLst>
      <p:ext uri="{BB962C8B-B14F-4D97-AF65-F5344CB8AC3E}">
        <p14:creationId xmlns:p14="http://schemas.microsoft.com/office/powerpoint/2010/main" val="294436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程序实现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393192" lvl="1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cv::Mat image1 = cv::</a:t>
            </a:r>
            <a:r>
              <a:rPr lang="en-US" altLang="zh-CN" sz="2000" dirty="0" err="1">
                <a:solidFill>
                  <a:srgbClr val="0070C0"/>
                </a:solidFill>
              </a:rPr>
              <a:t>imread</a:t>
            </a:r>
            <a:r>
              <a:rPr lang="en-US" altLang="zh-CN" sz="2000" dirty="0">
                <a:solidFill>
                  <a:srgbClr val="0070C0"/>
                </a:solidFill>
              </a:rPr>
              <a:t>("castle.jpg"); </a:t>
            </a:r>
            <a:r>
              <a:rPr lang="en-US" altLang="zh-CN" sz="2000" dirty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读取图像</a:t>
            </a:r>
          </a:p>
          <a:p>
            <a:pPr marL="393192" lvl="1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cv</a:t>
            </a:r>
            <a:r>
              <a:rPr lang="en-US" altLang="zh-CN" sz="2000" dirty="0">
                <a:solidFill>
                  <a:srgbClr val="0070C0"/>
                </a:solidFill>
              </a:rPr>
              <a:t>::</a:t>
            </a:r>
            <a:r>
              <a:rPr lang="en-US" altLang="zh-CN" sz="2000" dirty="0" err="1">
                <a:solidFill>
                  <a:srgbClr val="0070C0"/>
                </a:solidFill>
              </a:rPr>
              <a:t>imshow</a:t>
            </a:r>
            <a:r>
              <a:rPr lang="en-US" altLang="zh-CN" sz="2000" dirty="0">
                <a:solidFill>
                  <a:srgbClr val="0070C0"/>
                </a:solidFill>
              </a:rPr>
              <a:t>("</a:t>
            </a:r>
            <a:r>
              <a:rPr lang="zh-CN" altLang="en-US" sz="2000" dirty="0">
                <a:solidFill>
                  <a:srgbClr val="0070C0"/>
                </a:solidFill>
              </a:rPr>
              <a:t>图像</a:t>
            </a:r>
            <a:r>
              <a:rPr lang="en-US" altLang="zh-CN" sz="2000" dirty="0">
                <a:solidFill>
                  <a:srgbClr val="0070C0"/>
                </a:solidFill>
              </a:rPr>
              <a:t>1", image1);</a:t>
            </a:r>
          </a:p>
          <a:p>
            <a:pPr marL="393192" lvl="1" indent="0">
              <a:buNone/>
            </a:pPr>
            <a:r>
              <a:rPr lang="en-US" altLang="zh-CN" sz="2000" dirty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读取另一图像</a:t>
            </a:r>
            <a:r>
              <a:rPr lang="en-US" altLang="zh-CN" sz="2000" dirty="0">
                <a:solidFill>
                  <a:srgbClr val="00B050"/>
                </a:solidFill>
              </a:rPr>
              <a:t>(</a:t>
            </a:r>
            <a:r>
              <a:rPr lang="zh-CN" altLang="en-US" sz="2000" dirty="0">
                <a:solidFill>
                  <a:srgbClr val="FF0000"/>
                </a:solidFill>
              </a:rPr>
              <a:t>大小得和</a:t>
            </a:r>
            <a:r>
              <a:rPr lang="en-US" altLang="zh-CN" sz="2000" dirty="0">
                <a:solidFill>
                  <a:srgbClr val="FF0000"/>
                </a:solidFill>
              </a:rPr>
              <a:t>image1</a:t>
            </a:r>
            <a:r>
              <a:rPr lang="zh-CN" altLang="en-US" sz="2000" dirty="0">
                <a:solidFill>
                  <a:srgbClr val="FF0000"/>
                </a:solidFill>
              </a:rPr>
              <a:t>一致</a:t>
            </a:r>
            <a:r>
              <a:rPr lang="en-US" altLang="zh-CN" sz="2000" dirty="0" smtClean="0">
                <a:solidFill>
                  <a:srgbClr val="00B050"/>
                </a:solidFill>
              </a:rPr>
              <a:t>)</a:t>
            </a:r>
            <a:endParaRPr lang="en-US" altLang="zh-CN" sz="2000" dirty="0">
              <a:solidFill>
                <a:srgbClr val="00B050"/>
              </a:solidFill>
            </a:endParaRPr>
          </a:p>
          <a:p>
            <a:pPr marL="393192" lvl="1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cv</a:t>
            </a:r>
            <a:r>
              <a:rPr lang="en-US" altLang="zh-CN" sz="2000" dirty="0">
                <a:solidFill>
                  <a:srgbClr val="0070C0"/>
                </a:solidFill>
              </a:rPr>
              <a:t>::Mat image2 = cv::</a:t>
            </a:r>
            <a:r>
              <a:rPr lang="en-US" altLang="zh-CN" sz="2000" dirty="0" err="1">
                <a:solidFill>
                  <a:srgbClr val="0070C0"/>
                </a:solidFill>
              </a:rPr>
              <a:t>imread</a:t>
            </a:r>
            <a:r>
              <a:rPr lang="en-US" altLang="zh-CN" sz="2000" dirty="0">
                <a:solidFill>
                  <a:srgbClr val="0070C0"/>
                </a:solidFill>
              </a:rPr>
              <a:t>("rain.jpg"); 	</a:t>
            </a:r>
            <a:endParaRPr lang="en-US" altLang="zh-CN" sz="2000" dirty="0" smtClean="0">
              <a:solidFill>
                <a:srgbClr val="0070C0"/>
              </a:solidFill>
            </a:endParaRPr>
          </a:p>
          <a:p>
            <a:pPr marL="393192" lvl="1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cv</a:t>
            </a:r>
            <a:r>
              <a:rPr lang="en-US" altLang="zh-CN" sz="2000" dirty="0">
                <a:solidFill>
                  <a:srgbClr val="0070C0"/>
                </a:solidFill>
              </a:rPr>
              <a:t>::</a:t>
            </a:r>
            <a:r>
              <a:rPr lang="en-US" altLang="zh-CN" sz="2000" dirty="0" err="1">
                <a:solidFill>
                  <a:srgbClr val="0070C0"/>
                </a:solidFill>
              </a:rPr>
              <a:t>imshow</a:t>
            </a:r>
            <a:r>
              <a:rPr lang="en-US" altLang="zh-CN" sz="2000" dirty="0">
                <a:solidFill>
                  <a:srgbClr val="0070C0"/>
                </a:solidFill>
              </a:rPr>
              <a:t>("</a:t>
            </a:r>
            <a:r>
              <a:rPr lang="zh-CN" altLang="en-US" sz="2000" dirty="0">
                <a:solidFill>
                  <a:srgbClr val="0070C0"/>
                </a:solidFill>
              </a:rPr>
              <a:t>图像</a:t>
            </a:r>
            <a:r>
              <a:rPr lang="en-US" altLang="zh-CN" sz="2000" dirty="0">
                <a:solidFill>
                  <a:srgbClr val="0070C0"/>
                </a:solidFill>
              </a:rPr>
              <a:t>2", image2</a:t>
            </a:r>
            <a:r>
              <a:rPr lang="en-US" altLang="zh-CN" sz="2000" dirty="0" smtClean="0">
                <a:solidFill>
                  <a:srgbClr val="0070C0"/>
                </a:solidFill>
              </a:rPr>
              <a:t>);</a:t>
            </a:r>
          </a:p>
          <a:p>
            <a:pPr marL="393192" lvl="1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cv::Mat result; </a:t>
            </a:r>
            <a:r>
              <a:rPr lang="en-US" altLang="zh-CN" sz="2000" dirty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结果图像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pPr marL="393192" lvl="1" indent="0">
              <a:buNone/>
            </a:pPr>
            <a:r>
              <a:rPr lang="en-US" altLang="zh-CN" sz="2000" dirty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加权和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pPr marL="393192" lvl="1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cv::</a:t>
            </a:r>
            <a:r>
              <a:rPr lang="en-US" altLang="zh-CN" sz="2000" dirty="0" err="1">
                <a:solidFill>
                  <a:srgbClr val="FF0000"/>
                </a:solidFill>
              </a:rPr>
              <a:t>addWeighted</a:t>
            </a:r>
            <a:r>
              <a:rPr lang="en-US" altLang="zh-CN" sz="2000" dirty="0">
                <a:solidFill>
                  <a:srgbClr val="0070C0"/>
                </a:solidFill>
              </a:rPr>
              <a:t>(image1, 0.4, image2, 0.6, 0, result); </a:t>
            </a:r>
            <a:endParaRPr lang="en-US" altLang="zh-CN" sz="2000" dirty="0" smtClean="0">
              <a:solidFill>
                <a:srgbClr val="0070C0"/>
              </a:solidFill>
            </a:endParaRPr>
          </a:p>
          <a:p>
            <a:pPr marL="393192" lvl="1" indent="0">
              <a:buNone/>
            </a:pPr>
            <a:r>
              <a:rPr lang="en-US" altLang="zh-CN" sz="2000" dirty="0" smtClean="0">
                <a:solidFill>
                  <a:srgbClr val="00B050"/>
                </a:solidFill>
              </a:rPr>
              <a:t>//</a:t>
            </a:r>
            <a:r>
              <a:rPr lang="en-US" altLang="zh-CN" sz="2000" dirty="0">
                <a:solidFill>
                  <a:srgbClr val="00B050"/>
                </a:solidFill>
              </a:rPr>
              <a:t> </a:t>
            </a:r>
            <a:r>
              <a:rPr lang="zh-CN" altLang="en-US" sz="2000" dirty="0" smtClean="0">
                <a:solidFill>
                  <a:srgbClr val="00B050"/>
                </a:solidFill>
              </a:rPr>
              <a:t>或 </a:t>
            </a:r>
            <a:r>
              <a:rPr lang="en-US" altLang="zh-CN" sz="2000" dirty="0" smtClean="0">
                <a:solidFill>
                  <a:srgbClr val="FF0000"/>
                </a:solidFill>
              </a:rPr>
              <a:t>result </a:t>
            </a:r>
            <a:r>
              <a:rPr lang="en-US" altLang="zh-CN" sz="2000" dirty="0">
                <a:solidFill>
                  <a:srgbClr val="FF0000"/>
                </a:solidFill>
              </a:rPr>
              <a:t>= image1 * 0.4 + image2 * 0.6</a:t>
            </a:r>
            <a:r>
              <a:rPr lang="en-US" altLang="zh-CN" sz="2000" dirty="0" smtClean="0">
                <a:solidFill>
                  <a:srgbClr val="FF0000"/>
                </a:solidFill>
              </a:rPr>
              <a:t>;</a:t>
            </a:r>
          </a:p>
          <a:p>
            <a:pPr marL="393192" lvl="1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cv::</a:t>
            </a:r>
            <a:r>
              <a:rPr lang="en-US" altLang="zh-CN" sz="2000" dirty="0" err="1">
                <a:solidFill>
                  <a:srgbClr val="0070C0"/>
                </a:solidFill>
              </a:rPr>
              <a:t>imshow</a:t>
            </a:r>
            <a:r>
              <a:rPr lang="en-US" altLang="zh-CN" sz="2000" dirty="0">
                <a:solidFill>
                  <a:srgbClr val="0070C0"/>
                </a:solidFill>
              </a:rPr>
              <a:t>("Result", result</a:t>
            </a:r>
            <a:r>
              <a:rPr lang="en-US" altLang="zh-CN" sz="2000" dirty="0" smtClean="0">
                <a:solidFill>
                  <a:srgbClr val="0070C0"/>
                </a:solidFill>
              </a:rPr>
              <a:t>);</a:t>
            </a:r>
          </a:p>
          <a:p>
            <a:pPr marL="393192" lvl="1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cv::</a:t>
            </a:r>
            <a:r>
              <a:rPr lang="en-US" altLang="zh-CN" sz="2000" dirty="0" err="1">
                <a:solidFill>
                  <a:srgbClr val="0070C0"/>
                </a:solidFill>
              </a:rPr>
              <a:t>waitKey</a:t>
            </a:r>
            <a:r>
              <a:rPr lang="en-US" altLang="zh-CN" sz="2000" dirty="0">
                <a:solidFill>
                  <a:srgbClr val="0070C0"/>
                </a:solidFill>
              </a:rPr>
              <a:t>(0</a:t>
            </a:r>
            <a:r>
              <a:rPr lang="en-US" altLang="zh-CN" sz="2000" dirty="0" smtClean="0">
                <a:solidFill>
                  <a:srgbClr val="0070C0"/>
                </a:solidFill>
              </a:rPr>
              <a:t>); 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等待按键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实现简单的图像运算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096" y="5908630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Just have a try!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768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CN" sz="2600" dirty="0" smtClean="0">
                <a:solidFill>
                  <a:srgbClr val="FF0000"/>
                </a:solidFill>
              </a:rPr>
              <a:t>8</a:t>
            </a:r>
            <a:r>
              <a:rPr lang="zh-CN" altLang="en-US" sz="2600" dirty="0" smtClean="0">
                <a:solidFill>
                  <a:srgbClr val="FF0000"/>
                </a:solidFill>
              </a:rPr>
              <a:t>位通道</a:t>
            </a:r>
            <a:r>
              <a:rPr lang="zh-CN" altLang="en-US" sz="2600" dirty="0" smtClean="0"/>
              <a:t>通</a:t>
            </a:r>
            <a:r>
              <a:rPr lang="zh-CN" altLang="en-US" sz="2600" dirty="0" smtClean="0"/>
              <a:t>常是够用的，但有些特殊的应用中</a:t>
            </a:r>
            <a:r>
              <a:rPr lang="zh-CN" altLang="en-US" sz="2600" dirty="0" smtClean="0"/>
              <a:t>需要用</a:t>
            </a:r>
            <a:r>
              <a:rPr lang="en-US" altLang="zh-CN" sz="2600" dirty="0" smtClean="0">
                <a:solidFill>
                  <a:srgbClr val="FF0000"/>
                </a:solidFill>
              </a:rPr>
              <a:t>16</a:t>
            </a:r>
            <a:r>
              <a:rPr lang="zh-CN" altLang="en-US" sz="2600" dirty="0" smtClean="0">
                <a:solidFill>
                  <a:srgbClr val="FF0000"/>
                </a:solidFill>
              </a:rPr>
              <a:t>位通道</a:t>
            </a:r>
            <a:r>
              <a:rPr lang="en-US" altLang="zh-CN" sz="2600" dirty="0" smtClean="0"/>
              <a:t>(</a:t>
            </a:r>
            <a:r>
              <a:rPr lang="zh-CN" altLang="en-US" sz="2600" dirty="0" smtClean="0"/>
              <a:t>例如医学图像</a:t>
            </a:r>
            <a:r>
              <a:rPr lang="en-US" altLang="zh-CN" sz="2600" dirty="0" smtClean="0"/>
              <a:t>)</a:t>
            </a:r>
          </a:p>
          <a:p>
            <a:pPr algn="just"/>
            <a:r>
              <a:rPr lang="en-US" altLang="zh-CN" sz="2600" dirty="0" err="1" smtClean="0">
                <a:solidFill>
                  <a:srgbClr val="0070C0"/>
                </a:solidFill>
              </a:rPr>
              <a:t>OpenCV</a:t>
            </a:r>
            <a:r>
              <a:rPr lang="zh-CN" altLang="en-US" sz="2600" dirty="0" smtClean="0"/>
              <a:t>中也可用</a:t>
            </a:r>
            <a:r>
              <a:rPr lang="zh-CN" altLang="en-US" sz="2600" dirty="0" smtClean="0">
                <a:solidFill>
                  <a:srgbClr val="0000FF"/>
                </a:solidFill>
              </a:rPr>
              <a:t>其他类型的像素值</a:t>
            </a:r>
            <a:r>
              <a:rPr lang="zh-CN" altLang="en-US" sz="2600" dirty="0" smtClean="0"/>
              <a:t>来创建</a:t>
            </a:r>
            <a:r>
              <a:rPr lang="zh-CN" altLang="en-US" sz="2600" dirty="0" smtClean="0">
                <a:solidFill>
                  <a:srgbClr val="FF0000"/>
                </a:solidFill>
              </a:rPr>
              <a:t>矩阵</a:t>
            </a:r>
            <a:r>
              <a:rPr lang="en-US" altLang="zh-CN" sz="2600" dirty="0" smtClean="0"/>
              <a:t>(</a:t>
            </a:r>
            <a:r>
              <a:rPr lang="zh-CN" altLang="en-US" sz="2600" dirty="0" smtClean="0"/>
              <a:t>或</a:t>
            </a:r>
            <a:r>
              <a:rPr lang="zh-CN" altLang="en-US" sz="2600" dirty="0" smtClean="0">
                <a:solidFill>
                  <a:srgbClr val="FF0000"/>
                </a:solidFill>
              </a:rPr>
              <a:t>图像</a:t>
            </a:r>
            <a:r>
              <a:rPr lang="en-US" altLang="zh-CN" sz="2600" dirty="0" smtClean="0"/>
              <a:t>)</a:t>
            </a:r>
            <a:r>
              <a:rPr lang="zh-CN" altLang="en-US" sz="2600" dirty="0" smtClean="0"/>
              <a:t>，例如</a:t>
            </a:r>
            <a:r>
              <a:rPr lang="zh-CN" altLang="en-US" sz="2600" dirty="0" smtClean="0">
                <a:solidFill>
                  <a:srgbClr val="FF0000"/>
                </a:solidFill>
              </a:rPr>
              <a:t>整型</a:t>
            </a:r>
            <a:r>
              <a:rPr lang="en-US" altLang="zh-CN" sz="2600" dirty="0" smtClean="0"/>
              <a:t>(</a:t>
            </a:r>
            <a:r>
              <a:rPr lang="en-US" altLang="zh-CN" sz="2600" dirty="0" smtClean="0">
                <a:solidFill>
                  <a:srgbClr val="0070C0"/>
                </a:solidFill>
              </a:rPr>
              <a:t>CV_32U</a:t>
            </a:r>
            <a:r>
              <a:rPr lang="zh-CN" altLang="en-US" sz="2600" dirty="0" smtClean="0"/>
              <a:t>或</a:t>
            </a:r>
            <a:r>
              <a:rPr lang="en-US" altLang="zh-CN" sz="2600" dirty="0" smtClean="0">
                <a:solidFill>
                  <a:srgbClr val="0070C0"/>
                </a:solidFill>
              </a:rPr>
              <a:t>CV_32S</a:t>
            </a:r>
            <a:r>
              <a:rPr lang="en-US" altLang="zh-CN" sz="2600" dirty="0" smtClean="0"/>
              <a:t>)</a:t>
            </a:r>
            <a:r>
              <a:rPr lang="zh-CN" altLang="en-US" sz="2600" dirty="0" smtClean="0"/>
              <a:t>和</a:t>
            </a:r>
            <a:r>
              <a:rPr lang="zh-CN" altLang="en-US" sz="2600" dirty="0" smtClean="0">
                <a:solidFill>
                  <a:srgbClr val="FF0000"/>
                </a:solidFill>
              </a:rPr>
              <a:t>浮点型</a:t>
            </a:r>
            <a:r>
              <a:rPr lang="en-US" altLang="zh-CN" sz="2600" dirty="0" smtClean="0"/>
              <a:t>(</a:t>
            </a:r>
            <a:r>
              <a:rPr lang="en-US" altLang="zh-CN" sz="2600" dirty="0" smtClean="0">
                <a:solidFill>
                  <a:srgbClr val="0070C0"/>
                </a:solidFill>
              </a:rPr>
              <a:t>CV_32F</a:t>
            </a:r>
            <a:r>
              <a:rPr lang="en-US" altLang="zh-CN" sz="2600" dirty="0" smtClean="0"/>
              <a:t>)</a:t>
            </a:r>
            <a:r>
              <a:rPr lang="zh-CN" altLang="en-US" sz="2600" dirty="0"/>
              <a:t>。</a:t>
            </a:r>
            <a:r>
              <a:rPr lang="zh-CN" altLang="en-US" sz="2600" dirty="0" smtClean="0"/>
              <a:t>这些类型非常有用，例如可存储图像处理过程中的</a:t>
            </a:r>
            <a:r>
              <a:rPr lang="zh-CN" altLang="en-US" sz="2600" dirty="0" smtClean="0">
                <a:solidFill>
                  <a:srgbClr val="FF0000"/>
                </a:solidFill>
              </a:rPr>
              <a:t>中间结果</a:t>
            </a:r>
            <a:endParaRPr lang="en-US" altLang="zh-CN" sz="2600" dirty="0" smtClean="0">
              <a:solidFill>
                <a:srgbClr val="FF0000"/>
              </a:solidFill>
            </a:endParaRPr>
          </a:p>
          <a:p>
            <a:pPr algn="just"/>
            <a:r>
              <a:rPr lang="zh-CN" altLang="en-US" sz="2600" dirty="0" smtClean="0"/>
              <a:t>大部分操作可使用</a:t>
            </a:r>
            <a:r>
              <a:rPr lang="zh-CN" altLang="en-US" sz="2600" dirty="0" smtClean="0">
                <a:solidFill>
                  <a:srgbClr val="0000FF"/>
                </a:solidFill>
              </a:rPr>
              <a:t>任意类型的矩阵</a:t>
            </a:r>
            <a:r>
              <a:rPr lang="zh-CN" altLang="en-US" sz="2600" dirty="0" smtClean="0"/>
              <a:t>，还有一些操作必须使用</a:t>
            </a:r>
            <a:r>
              <a:rPr lang="zh-CN" altLang="en-US" sz="2600" dirty="0" smtClean="0">
                <a:solidFill>
                  <a:srgbClr val="0000FF"/>
                </a:solidFill>
              </a:rPr>
              <a:t>特定的类型</a:t>
            </a:r>
            <a:r>
              <a:rPr lang="zh-CN" altLang="en-US" sz="2600" dirty="0" smtClean="0"/>
              <a:t>或</a:t>
            </a:r>
            <a:r>
              <a:rPr lang="zh-CN" altLang="en-US" sz="2600" dirty="0" smtClean="0">
                <a:solidFill>
                  <a:srgbClr val="0000FF"/>
                </a:solidFill>
              </a:rPr>
              <a:t>特定的通道数量</a:t>
            </a:r>
            <a:r>
              <a:rPr lang="zh-CN" altLang="en-US" sz="2600" dirty="0" smtClean="0"/>
              <a:t>。因此，为了避免常见的编程错误，必须充分理解函数或方法的先决条件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65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任务二：</a:t>
            </a:r>
            <a:r>
              <a:rPr lang="zh-CN" altLang="en-US" sz="2400" dirty="0" smtClean="0">
                <a:solidFill>
                  <a:srgbClr val="0000FF"/>
                </a:solidFill>
              </a:rPr>
              <a:t>降低图像亮度</a:t>
            </a:r>
            <a:endParaRPr lang="en-US" altLang="zh-CN" sz="2400" dirty="0" smtClean="0">
              <a:solidFill>
                <a:srgbClr val="0000FF"/>
              </a:solidFill>
            </a:endParaRPr>
          </a:p>
          <a:p>
            <a:pPr marL="109728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   </a:t>
            </a:r>
            <a:r>
              <a:rPr lang="en-US" altLang="zh-CN" sz="2000" dirty="0">
                <a:solidFill>
                  <a:srgbClr val="0070C0"/>
                </a:solidFill>
              </a:rPr>
              <a:t>cv::</a:t>
            </a:r>
            <a:r>
              <a:rPr lang="en-US" altLang="zh-CN" sz="2000" dirty="0">
                <a:solidFill>
                  <a:srgbClr val="FF0000"/>
                </a:solidFill>
              </a:rPr>
              <a:t>add</a:t>
            </a:r>
            <a:r>
              <a:rPr lang="en-US" altLang="zh-CN" sz="2000" dirty="0">
                <a:solidFill>
                  <a:srgbClr val="0070C0"/>
                </a:solidFill>
              </a:rPr>
              <a:t>(image1, cv::Scalar(-50, -50, -50), result</a:t>
            </a:r>
            <a:r>
              <a:rPr lang="en-US" altLang="zh-CN" sz="2000" dirty="0" smtClean="0">
                <a:solidFill>
                  <a:srgbClr val="0070C0"/>
                </a:solidFill>
              </a:rPr>
              <a:t>);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   </a:t>
            </a:r>
            <a:r>
              <a:rPr lang="zh-CN" altLang="en-US" sz="2000" dirty="0" smtClean="0">
                <a:solidFill>
                  <a:srgbClr val="0070C0"/>
                </a:solidFill>
              </a:rPr>
              <a:t>或</a:t>
            </a:r>
            <a:r>
              <a:rPr lang="en-US" altLang="zh-CN" sz="2000" dirty="0" smtClean="0">
                <a:solidFill>
                  <a:srgbClr val="FF0000"/>
                </a:solidFill>
              </a:rPr>
              <a:t>result </a:t>
            </a:r>
            <a:r>
              <a:rPr lang="en-US" altLang="zh-CN" sz="2000" dirty="0">
                <a:solidFill>
                  <a:srgbClr val="FF0000"/>
                </a:solidFill>
              </a:rPr>
              <a:t>= </a:t>
            </a:r>
            <a:r>
              <a:rPr lang="en-US" altLang="zh-CN" sz="2000" dirty="0" smtClean="0">
                <a:solidFill>
                  <a:srgbClr val="FF0000"/>
                </a:solidFill>
              </a:rPr>
              <a:t>image1 </a:t>
            </a:r>
            <a:r>
              <a:rPr lang="en-US" altLang="zh-CN" sz="2000" dirty="0">
                <a:solidFill>
                  <a:srgbClr val="FF0000"/>
                </a:solidFill>
              </a:rPr>
              <a:t>+ cv::Scalar(-50, -50, -50</a:t>
            </a:r>
            <a:r>
              <a:rPr lang="en-US" altLang="zh-CN" sz="2000" dirty="0" smtClean="0">
                <a:solidFill>
                  <a:srgbClr val="FF0000"/>
                </a:solidFill>
              </a:rPr>
              <a:t>); </a:t>
            </a: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任务三</a:t>
            </a:r>
            <a:r>
              <a:rPr lang="zh-CN" altLang="en-US" sz="2400" dirty="0" smtClean="0"/>
              <a:t>：</a:t>
            </a:r>
            <a:r>
              <a:rPr lang="zh-CN" altLang="en-US" sz="2400" dirty="0" smtClean="0">
                <a:solidFill>
                  <a:srgbClr val="0000FF"/>
                </a:solidFill>
              </a:rPr>
              <a:t>利用重载运算符实现之前的减色算法</a:t>
            </a:r>
            <a:endParaRPr lang="en-US" altLang="zh-CN" sz="2400" dirty="0" smtClean="0">
              <a:solidFill>
                <a:srgbClr val="0000FF"/>
              </a:solidFill>
            </a:endParaRPr>
          </a:p>
          <a:p>
            <a:pPr marL="109728" indent="0">
              <a:buNone/>
            </a:pPr>
            <a:r>
              <a:rPr lang="en-US" altLang="zh-CN" dirty="0">
                <a:solidFill>
                  <a:srgbClr val="0000FF"/>
                </a:solidFill>
              </a:rPr>
              <a:t>   </a:t>
            </a:r>
            <a:r>
              <a:rPr lang="en-US" altLang="zh-CN" sz="2000" dirty="0" err="1">
                <a:solidFill>
                  <a:srgbClr val="0070C0"/>
                </a:solidFill>
              </a:rPr>
              <a:t>uchar</a:t>
            </a:r>
            <a:r>
              <a:rPr lang="en-US" altLang="zh-CN" sz="2000" dirty="0">
                <a:solidFill>
                  <a:srgbClr val="0070C0"/>
                </a:solidFill>
              </a:rPr>
              <a:t> mask = 0xFF &lt;&lt; 6</a:t>
            </a:r>
            <a:r>
              <a:rPr lang="en-US" altLang="zh-CN" sz="2000" dirty="0" smtClean="0">
                <a:solidFill>
                  <a:srgbClr val="0070C0"/>
                </a:solidFill>
              </a:rPr>
              <a:t>;   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定义掩码</a:t>
            </a:r>
            <a:endParaRPr lang="en-US" altLang="zh-CN" sz="2000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  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int</a:t>
            </a:r>
            <a:r>
              <a:rPr lang="en-US" altLang="zh-CN" sz="2000" dirty="0" smtClean="0">
                <a:solidFill>
                  <a:srgbClr val="0070C0"/>
                </a:solidFill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div = pow(2, 6</a:t>
            </a:r>
            <a:r>
              <a:rPr lang="en-US" altLang="zh-CN" sz="2000" dirty="0" smtClean="0">
                <a:solidFill>
                  <a:srgbClr val="0070C0"/>
                </a:solidFill>
              </a:rPr>
              <a:t>); 	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削减因子</a:t>
            </a:r>
            <a:endParaRPr lang="en-US" altLang="zh-CN" sz="2000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   </a:t>
            </a:r>
            <a:r>
              <a:rPr lang="en-US" altLang="zh-CN" sz="2000" dirty="0" smtClean="0">
                <a:solidFill>
                  <a:srgbClr val="FF0000"/>
                </a:solidFill>
              </a:rPr>
              <a:t>result </a:t>
            </a:r>
            <a:r>
              <a:rPr lang="en-US" altLang="zh-CN" sz="2000" dirty="0">
                <a:solidFill>
                  <a:srgbClr val="FF0000"/>
                </a:solidFill>
              </a:rPr>
              <a:t>= (image1 &amp; cv::Scalar(mask, mask, mask)) </a:t>
            </a:r>
            <a:r>
              <a:rPr lang="en-US" altLang="zh-CN" sz="2000" dirty="0" smtClean="0">
                <a:solidFill>
                  <a:srgbClr val="FF0000"/>
                </a:solidFill>
              </a:rPr>
              <a:t>+ 		cv</a:t>
            </a:r>
            <a:r>
              <a:rPr lang="en-US" altLang="zh-CN" sz="2000" dirty="0">
                <a:solidFill>
                  <a:srgbClr val="FF0000"/>
                </a:solidFill>
              </a:rPr>
              <a:t>::Scalar(div / 2, div / 2, div / 2</a:t>
            </a:r>
            <a:r>
              <a:rPr lang="en-US" altLang="zh-CN" sz="2000" dirty="0" smtClean="0">
                <a:solidFill>
                  <a:srgbClr val="FF0000"/>
                </a:solidFill>
              </a:rPr>
              <a:t>);</a:t>
            </a:r>
          </a:p>
          <a:p>
            <a:r>
              <a:rPr lang="zh-CN" altLang="en-US" sz="2400" dirty="0" smtClean="0"/>
              <a:t>对！就这么简单！测试下吧，看和之前的结果是否一样？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实现简单的图像运算</a:t>
            </a:r>
          </a:p>
        </p:txBody>
      </p:sp>
    </p:spTree>
    <p:extLst>
      <p:ext uri="{BB962C8B-B14F-4D97-AF65-F5344CB8AC3E}">
        <p14:creationId xmlns:p14="http://schemas.microsoft.com/office/powerpoint/2010/main" val="58179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8457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 smtClean="0">
                <a:solidFill>
                  <a:srgbClr val="FF0000"/>
                </a:solidFill>
              </a:rPr>
              <a:t>扩展：</a:t>
            </a:r>
            <a:r>
              <a:rPr lang="zh-CN" altLang="en-US" sz="2400" dirty="0" smtClean="0">
                <a:solidFill>
                  <a:srgbClr val="0000FF"/>
                </a:solidFill>
              </a:rPr>
              <a:t>分割与合并图像通道</a:t>
            </a:r>
            <a:endParaRPr lang="en-US" altLang="zh-CN" sz="2400" dirty="0" smtClean="0">
              <a:solidFill>
                <a:srgbClr val="0000FF"/>
              </a:solidFill>
            </a:endParaRPr>
          </a:p>
          <a:p>
            <a:pPr lvl="1">
              <a:lnSpc>
                <a:spcPct val="110000"/>
              </a:lnSpc>
            </a:pPr>
            <a:r>
              <a:rPr lang="zh-CN" altLang="en-US" sz="2000" dirty="0" smtClean="0"/>
              <a:t>有时需要分别处理图像中的不同通道</a:t>
            </a:r>
            <a:endParaRPr lang="en-US" altLang="zh-CN" sz="2000" dirty="0" smtClean="0"/>
          </a:p>
          <a:p>
            <a:pPr lvl="1" algn="just">
              <a:lnSpc>
                <a:spcPct val="110000"/>
              </a:lnSpc>
            </a:pPr>
            <a:r>
              <a:rPr lang="zh-CN" altLang="en-US" sz="2000" dirty="0" smtClean="0"/>
              <a:t>可利用</a:t>
            </a:r>
            <a:r>
              <a:rPr lang="en-US" altLang="zh-CN" sz="2000" dirty="0" smtClean="0">
                <a:solidFill>
                  <a:srgbClr val="FF0000"/>
                </a:solidFill>
              </a:rPr>
              <a:t>cv::split</a:t>
            </a:r>
            <a:r>
              <a:rPr lang="zh-CN" altLang="en-US" sz="2000" dirty="0" smtClean="0"/>
              <a:t>函数将图像的三个通道分别复制到三个不同的</a:t>
            </a:r>
            <a:r>
              <a:rPr lang="en-US" altLang="zh-CN" sz="2000" dirty="0" smtClean="0">
                <a:solidFill>
                  <a:srgbClr val="0070C0"/>
                </a:solidFill>
              </a:rPr>
              <a:t>cv::Mat</a:t>
            </a:r>
            <a:r>
              <a:rPr lang="zh-CN" altLang="en-US" sz="2000" dirty="0" smtClean="0"/>
              <a:t>实例中，而</a:t>
            </a:r>
            <a:r>
              <a:rPr lang="en-US" altLang="zh-CN" sz="2000" dirty="0" smtClean="0">
                <a:solidFill>
                  <a:srgbClr val="FF0000"/>
                </a:solidFill>
              </a:rPr>
              <a:t>cv::merge</a:t>
            </a:r>
            <a:r>
              <a:rPr lang="zh-CN" altLang="en-US" sz="2000" dirty="0" smtClean="0"/>
              <a:t>则执行相反操作</a:t>
            </a:r>
            <a:endParaRPr lang="en-US" altLang="zh-CN" sz="2000" dirty="0" smtClean="0"/>
          </a:p>
          <a:p>
            <a:pPr lvl="1">
              <a:lnSpc>
                <a:spcPct val="110000"/>
              </a:lnSpc>
            </a:pPr>
            <a:r>
              <a:rPr lang="zh-CN" altLang="en-US" sz="2000" dirty="0" smtClean="0"/>
              <a:t>单独增加红色通道的亮度会有什么效果？</a:t>
            </a:r>
            <a:endParaRPr lang="en-US" altLang="zh-CN" sz="2000" dirty="0" smtClean="0"/>
          </a:p>
          <a:p>
            <a:pPr marL="393192" lvl="1" indent="0">
              <a:lnSpc>
                <a:spcPct val="110000"/>
              </a:lnSpc>
              <a:buNone/>
            </a:pPr>
            <a:r>
              <a:rPr lang="en-US" altLang="zh-CN" sz="2000" dirty="0" smtClean="0"/>
              <a:t>	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创建包含三幅图像的向量</a:t>
            </a:r>
          </a:p>
          <a:p>
            <a:pPr marL="393192" lvl="1" indent="0">
              <a:lnSpc>
                <a:spcPct val="110000"/>
              </a:lnSpc>
              <a:buNone/>
            </a:pPr>
            <a:r>
              <a:rPr lang="zh-CN" altLang="en-US" sz="2000" dirty="0"/>
              <a:t>	</a:t>
            </a:r>
            <a:r>
              <a:rPr lang="en-US" altLang="zh-CN" sz="2000" dirty="0" err="1">
                <a:solidFill>
                  <a:srgbClr val="FF0000"/>
                </a:solidFill>
              </a:rPr>
              <a:t>std</a:t>
            </a:r>
            <a:r>
              <a:rPr lang="en-US" altLang="zh-CN" sz="2000" dirty="0">
                <a:solidFill>
                  <a:srgbClr val="FF0000"/>
                </a:solidFill>
              </a:rPr>
              <a:t>::vector&lt;cv::Mat&gt; </a:t>
            </a:r>
            <a:r>
              <a:rPr lang="en-US" altLang="zh-CN" sz="2000" dirty="0">
                <a:solidFill>
                  <a:srgbClr val="0070C0"/>
                </a:solidFill>
              </a:rPr>
              <a:t>planes;</a:t>
            </a:r>
          </a:p>
          <a:p>
            <a:pPr marL="393192" lvl="1" indent="0">
              <a:lnSpc>
                <a:spcPct val="110000"/>
              </a:lnSpc>
              <a:buNone/>
            </a:pPr>
            <a:r>
              <a:rPr lang="en-US" altLang="zh-CN" sz="2000" dirty="0"/>
              <a:t>	</a:t>
            </a:r>
            <a:r>
              <a:rPr lang="en-US" altLang="zh-CN" sz="2000" dirty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分割一个三通道图像为三个单通道图像</a:t>
            </a:r>
          </a:p>
          <a:p>
            <a:pPr marL="393192" lvl="1" indent="0">
              <a:lnSpc>
                <a:spcPct val="110000"/>
              </a:lnSpc>
              <a:buNone/>
            </a:pPr>
            <a:r>
              <a:rPr lang="zh-CN" altLang="en-US" sz="2000" dirty="0"/>
              <a:t>	</a:t>
            </a:r>
            <a:r>
              <a:rPr lang="en-US" altLang="zh-CN" sz="2000" dirty="0">
                <a:solidFill>
                  <a:srgbClr val="0070C0"/>
                </a:solidFill>
              </a:rPr>
              <a:t>cv::</a:t>
            </a:r>
            <a:r>
              <a:rPr lang="en-US" altLang="zh-CN" sz="2000" dirty="0">
                <a:solidFill>
                  <a:srgbClr val="FF0000"/>
                </a:solidFill>
              </a:rPr>
              <a:t>split(image1, planes)</a:t>
            </a:r>
            <a:r>
              <a:rPr lang="en-US" altLang="zh-CN" sz="2000" dirty="0">
                <a:solidFill>
                  <a:srgbClr val="0070C0"/>
                </a:solidFill>
              </a:rPr>
              <a:t>;</a:t>
            </a:r>
          </a:p>
          <a:p>
            <a:pPr marL="393192" lvl="1" indent="0">
              <a:lnSpc>
                <a:spcPct val="110000"/>
              </a:lnSpc>
              <a:buNone/>
            </a:pPr>
            <a:r>
              <a:rPr lang="en-US" altLang="zh-CN" sz="2000" dirty="0"/>
              <a:t>	</a:t>
            </a:r>
            <a:r>
              <a:rPr lang="en-US" altLang="zh-CN" sz="2000" dirty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红色通道亮度值增加</a:t>
            </a:r>
          </a:p>
          <a:p>
            <a:pPr marL="393192" lvl="1" indent="0">
              <a:lnSpc>
                <a:spcPct val="110000"/>
              </a:lnSpc>
              <a:buNone/>
            </a:pPr>
            <a:r>
              <a:rPr lang="zh-CN" altLang="en-US" sz="2000" dirty="0"/>
              <a:t>	</a:t>
            </a:r>
            <a:r>
              <a:rPr lang="en-US" altLang="zh-CN" sz="2000" dirty="0">
                <a:solidFill>
                  <a:srgbClr val="0070C0"/>
                </a:solidFill>
              </a:rPr>
              <a:t>planes[2] += 50;</a:t>
            </a:r>
          </a:p>
          <a:p>
            <a:pPr marL="393192" lvl="1" indent="0">
              <a:lnSpc>
                <a:spcPct val="110000"/>
              </a:lnSpc>
              <a:buNone/>
            </a:pPr>
            <a:r>
              <a:rPr lang="en-US" altLang="zh-CN" sz="2000" dirty="0"/>
              <a:t>	</a:t>
            </a:r>
            <a:r>
              <a:rPr lang="en-US" altLang="zh-CN" sz="2000" dirty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合并三个单通道图像为一个三通道图像</a:t>
            </a:r>
          </a:p>
          <a:p>
            <a:pPr marL="393192" lvl="1" indent="0">
              <a:lnSpc>
                <a:spcPct val="110000"/>
              </a:lnSpc>
              <a:buNone/>
            </a:pPr>
            <a:r>
              <a:rPr lang="zh-CN" altLang="en-US" sz="2000" dirty="0"/>
              <a:t>	</a:t>
            </a:r>
            <a:r>
              <a:rPr lang="en-US" altLang="zh-CN" sz="2000" dirty="0">
                <a:solidFill>
                  <a:srgbClr val="0070C0"/>
                </a:solidFill>
              </a:rPr>
              <a:t>cv::</a:t>
            </a:r>
            <a:r>
              <a:rPr lang="en-US" altLang="zh-CN" sz="2000" dirty="0">
                <a:solidFill>
                  <a:srgbClr val="FF0000"/>
                </a:solidFill>
              </a:rPr>
              <a:t>merge</a:t>
            </a:r>
            <a:r>
              <a:rPr lang="en-US" altLang="zh-CN" sz="2000" dirty="0">
                <a:solidFill>
                  <a:srgbClr val="0070C0"/>
                </a:solidFill>
              </a:rPr>
              <a:t>(planes, result);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实现简单的图像运算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40152" y="6073668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Just have a try!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71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教材上还列出了很多其他的运算函数和重载的操作符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实现简单的图像运算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4032449" cy="303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右箭头 6"/>
          <p:cNvSpPr/>
          <p:nvPr/>
        </p:nvSpPr>
        <p:spPr>
          <a:xfrm>
            <a:off x="4283968" y="2780928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340768"/>
            <a:ext cx="4032449" cy="303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489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重映射</a:t>
            </a:r>
            <a:r>
              <a:rPr lang="zh-CN" altLang="en-US" dirty="0" smtClean="0"/>
              <a:t>：通过</a:t>
            </a:r>
            <a:r>
              <a:rPr lang="zh-CN" altLang="en-US" dirty="0" smtClean="0">
                <a:solidFill>
                  <a:srgbClr val="0000FF"/>
                </a:solidFill>
              </a:rPr>
              <a:t>移动像素</a:t>
            </a:r>
            <a:r>
              <a:rPr lang="zh-CN" altLang="en-US" dirty="0" smtClean="0"/>
              <a:t>修改图像的外观</a:t>
            </a:r>
            <a:endParaRPr lang="en-US" altLang="zh-CN" dirty="0" smtClean="0"/>
          </a:p>
          <a:p>
            <a:r>
              <a:rPr lang="zh-CN" altLang="en-US" dirty="0" smtClean="0"/>
              <a:t>可用来创建</a:t>
            </a:r>
            <a:r>
              <a:rPr lang="zh-CN" altLang="en-US" dirty="0" smtClean="0">
                <a:solidFill>
                  <a:srgbClr val="0000FF"/>
                </a:solidFill>
              </a:rPr>
              <a:t>图像特效</a:t>
            </a:r>
            <a:r>
              <a:rPr lang="zh-CN" altLang="en-US" dirty="0" smtClean="0"/>
              <a:t>，或者</a:t>
            </a:r>
            <a:r>
              <a:rPr lang="zh-CN" altLang="en-US" dirty="0" smtClean="0">
                <a:solidFill>
                  <a:srgbClr val="0000FF"/>
                </a:solidFill>
              </a:rPr>
              <a:t>修正</a:t>
            </a:r>
            <a:r>
              <a:rPr lang="zh-CN" altLang="en-US" dirty="0" smtClean="0"/>
              <a:t>因镜片等原因导致的</a:t>
            </a:r>
            <a:r>
              <a:rPr lang="zh-CN" altLang="en-US" dirty="0" smtClean="0">
                <a:solidFill>
                  <a:srgbClr val="0000FF"/>
                </a:solidFill>
              </a:rPr>
              <a:t>图像扭曲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示例</a:t>
            </a:r>
            <a:r>
              <a:rPr lang="zh-CN" altLang="en-US" dirty="0" smtClean="0"/>
              <a:t>：在图像上创建</a:t>
            </a:r>
            <a:r>
              <a:rPr lang="zh-CN" altLang="en-US" dirty="0" smtClean="0">
                <a:solidFill>
                  <a:srgbClr val="FF0000"/>
                </a:solidFill>
              </a:rPr>
              <a:t>波浪效果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2.8 </a:t>
            </a:r>
            <a:r>
              <a:rPr lang="zh-CN" altLang="en-US" dirty="0" smtClean="0"/>
              <a:t>图像重映射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429000"/>
            <a:ext cx="4032449" cy="303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右箭头 5"/>
          <p:cNvSpPr/>
          <p:nvPr/>
        </p:nvSpPr>
        <p:spPr>
          <a:xfrm>
            <a:off x="4283968" y="4869160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7" y="3429000"/>
            <a:ext cx="4032449" cy="303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856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为了构建新图像，需要知道</a:t>
            </a:r>
            <a:r>
              <a:rPr lang="zh-CN" altLang="en-US" dirty="0" smtClean="0">
                <a:solidFill>
                  <a:srgbClr val="0000FF"/>
                </a:solidFill>
              </a:rPr>
              <a:t>结果图像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0000FF"/>
                </a:solidFill>
              </a:rPr>
              <a:t>每个像素</a:t>
            </a:r>
            <a:r>
              <a:rPr lang="zh-CN" altLang="en-US" dirty="0" smtClean="0"/>
              <a:t>在</a:t>
            </a:r>
            <a:r>
              <a:rPr lang="zh-CN" altLang="en-US" dirty="0" smtClean="0">
                <a:solidFill>
                  <a:srgbClr val="0000FF"/>
                </a:solidFill>
              </a:rPr>
              <a:t>源图像</a:t>
            </a:r>
            <a:r>
              <a:rPr lang="zh-CN" altLang="en-US" dirty="0" smtClean="0"/>
              <a:t>中的</a:t>
            </a:r>
            <a:r>
              <a:rPr lang="zh-CN" altLang="en-US" dirty="0" smtClean="0">
                <a:solidFill>
                  <a:srgbClr val="0000FF"/>
                </a:solidFill>
              </a:rPr>
              <a:t>原始位置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zh-CN" altLang="en-US" dirty="0" smtClean="0"/>
              <a:t>因此我们需要这样的</a:t>
            </a:r>
            <a:r>
              <a:rPr lang="zh-CN" altLang="en-US" dirty="0" smtClean="0">
                <a:solidFill>
                  <a:srgbClr val="0000FF"/>
                </a:solidFill>
              </a:rPr>
              <a:t>映射函数</a:t>
            </a:r>
            <a:r>
              <a:rPr lang="zh-CN" altLang="en-US" dirty="0" smtClean="0"/>
              <a:t>，它能根据</a:t>
            </a:r>
            <a:r>
              <a:rPr lang="zh-CN" altLang="en-US" dirty="0" smtClean="0">
                <a:solidFill>
                  <a:srgbClr val="0000FF"/>
                </a:solidFill>
              </a:rPr>
              <a:t>像素的新位置</a:t>
            </a:r>
            <a:r>
              <a:rPr lang="zh-CN" altLang="en-US" dirty="0" smtClean="0"/>
              <a:t>得到</a:t>
            </a:r>
            <a:r>
              <a:rPr lang="zh-CN" altLang="en-US" dirty="0" smtClean="0">
                <a:solidFill>
                  <a:srgbClr val="0000FF"/>
                </a:solidFill>
              </a:rPr>
              <a:t>像素的原始位置</a:t>
            </a:r>
            <a:r>
              <a:rPr lang="zh-CN" altLang="en-US" dirty="0" smtClean="0"/>
              <a:t>。这个转换过程描述了如何把新图像的像素映射回原始图像，因此称为</a:t>
            </a:r>
            <a:r>
              <a:rPr lang="zh-CN" altLang="en-US" dirty="0" smtClean="0">
                <a:solidFill>
                  <a:srgbClr val="FF0000"/>
                </a:solidFill>
              </a:rPr>
              <a:t>反向映射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err="1" smtClean="0">
                <a:solidFill>
                  <a:srgbClr val="0070C0"/>
                </a:solidFill>
              </a:rPr>
              <a:t>OpenCV</a:t>
            </a:r>
            <a:r>
              <a:rPr lang="zh-CN" altLang="en-US" dirty="0" smtClean="0"/>
              <a:t>中，用两个</a:t>
            </a:r>
            <a:r>
              <a:rPr lang="zh-CN" altLang="en-US" dirty="0" smtClean="0">
                <a:solidFill>
                  <a:srgbClr val="0000FF"/>
                </a:solidFill>
              </a:rPr>
              <a:t>与结果图同样大小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0000FF"/>
                </a:solidFill>
              </a:rPr>
              <a:t>矩阵</a:t>
            </a:r>
            <a:r>
              <a:rPr lang="zh-CN" altLang="en-US" dirty="0" smtClean="0"/>
              <a:t>来定义此</a:t>
            </a:r>
            <a:r>
              <a:rPr lang="zh-CN" altLang="en-US" dirty="0" smtClean="0">
                <a:solidFill>
                  <a:srgbClr val="0000FF"/>
                </a:solidFill>
              </a:rPr>
              <a:t>映射</a:t>
            </a:r>
            <a:r>
              <a:rPr lang="zh-CN" altLang="en-US" dirty="0" smtClean="0"/>
              <a:t>，两个</a:t>
            </a:r>
            <a:r>
              <a:rPr lang="zh-CN" altLang="en-US" dirty="0" smtClean="0">
                <a:solidFill>
                  <a:srgbClr val="0000FF"/>
                </a:solidFill>
              </a:rPr>
              <a:t>矩阵</a:t>
            </a:r>
            <a:r>
              <a:rPr lang="zh-CN" altLang="en-US" dirty="0" smtClean="0"/>
              <a:t>分别给出</a:t>
            </a:r>
            <a:r>
              <a:rPr lang="zh-CN" altLang="en-US" dirty="0" smtClean="0">
                <a:solidFill>
                  <a:srgbClr val="0000FF"/>
                </a:solidFill>
              </a:rPr>
              <a:t>结果图中每一元素</a:t>
            </a:r>
            <a:r>
              <a:rPr lang="zh-CN" altLang="en-US" dirty="0" smtClean="0"/>
              <a:t>在</a:t>
            </a:r>
            <a:r>
              <a:rPr lang="zh-CN" altLang="en-US" dirty="0" smtClean="0">
                <a:solidFill>
                  <a:srgbClr val="0000FF"/>
                </a:solidFill>
              </a:rPr>
              <a:t>原图</a:t>
            </a:r>
            <a:r>
              <a:rPr lang="zh-CN" altLang="en-US" dirty="0" smtClean="0"/>
              <a:t>中的</a:t>
            </a:r>
            <a:r>
              <a:rPr lang="en-US" altLang="zh-CN" dirty="0" smtClean="0">
                <a:solidFill>
                  <a:srgbClr val="0070C0"/>
                </a:solidFill>
              </a:rPr>
              <a:t>x</a:t>
            </a:r>
            <a:r>
              <a:rPr lang="zh-CN" altLang="en-US" dirty="0" smtClean="0"/>
              <a:t>和</a:t>
            </a:r>
            <a:r>
              <a:rPr lang="en-US" altLang="zh-CN" dirty="0" smtClean="0">
                <a:solidFill>
                  <a:srgbClr val="0070C0"/>
                </a:solidFill>
              </a:rPr>
              <a:t>y</a:t>
            </a:r>
            <a:r>
              <a:rPr lang="zh-CN" altLang="en-US" dirty="0" smtClean="0"/>
              <a:t>坐标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2.8 </a:t>
            </a:r>
            <a:r>
              <a:rPr lang="zh-CN" altLang="en-US" dirty="0"/>
              <a:t>图像重映射</a:t>
            </a:r>
          </a:p>
        </p:txBody>
      </p:sp>
    </p:spTree>
    <p:extLst>
      <p:ext uri="{BB962C8B-B14F-4D97-AF65-F5344CB8AC3E}">
        <p14:creationId xmlns:p14="http://schemas.microsoft.com/office/powerpoint/2010/main" val="372236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72008"/>
            <a:ext cx="8229600" cy="6597352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映射矩阵</a:t>
            </a:r>
            <a:r>
              <a:rPr lang="zh-CN" altLang="en-US" sz="2400" dirty="0" smtClean="0"/>
              <a:t>：</a:t>
            </a:r>
            <a:r>
              <a:rPr lang="en-US" altLang="zh-CN" dirty="0" smtClean="0"/>
              <a:t>	</a:t>
            </a: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cv</a:t>
            </a:r>
            <a:r>
              <a:rPr lang="en-US" altLang="zh-CN" sz="2000" dirty="0">
                <a:solidFill>
                  <a:srgbClr val="0070C0"/>
                </a:solidFill>
              </a:rPr>
              <a:t>::Mat </a:t>
            </a:r>
            <a:r>
              <a:rPr lang="en-US" altLang="zh-CN" sz="2000" dirty="0" err="1">
                <a:solidFill>
                  <a:srgbClr val="0070C0"/>
                </a:solidFill>
              </a:rPr>
              <a:t>srcX</a:t>
            </a:r>
            <a:r>
              <a:rPr lang="en-US" altLang="zh-CN" sz="2000" dirty="0">
                <a:solidFill>
                  <a:srgbClr val="0070C0"/>
                </a:solidFill>
              </a:rPr>
              <a:t>(</a:t>
            </a:r>
            <a:r>
              <a:rPr lang="en-US" altLang="zh-CN" sz="2000" dirty="0" err="1">
                <a:solidFill>
                  <a:srgbClr val="FF0000"/>
                </a:solidFill>
              </a:rPr>
              <a:t>image</a:t>
            </a:r>
            <a:r>
              <a:rPr lang="en-US" altLang="zh-CN" sz="2000" dirty="0" err="1">
                <a:solidFill>
                  <a:srgbClr val="0070C0"/>
                </a:solidFill>
              </a:rPr>
              <a:t>.rows</a:t>
            </a:r>
            <a:r>
              <a:rPr lang="en-US" altLang="zh-CN" sz="2000" dirty="0">
                <a:solidFill>
                  <a:srgbClr val="0070C0"/>
                </a:solidFill>
              </a:rPr>
              <a:t>, </a:t>
            </a:r>
            <a:r>
              <a:rPr lang="en-US" altLang="zh-CN" sz="2000" dirty="0" err="1">
                <a:solidFill>
                  <a:srgbClr val="FF0000"/>
                </a:solidFill>
              </a:rPr>
              <a:t>image</a:t>
            </a:r>
            <a:r>
              <a:rPr lang="en-US" altLang="zh-CN" sz="2000" dirty="0" err="1">
                <a:solidFill>
                  <a:srgbClr val="0070C0"/>
                </a:solidFill>
              </a:rPr>
              <a:t>.cols</a:t>
            </a:r>
            <a:r>
              <a:rPr lang="en-US" altLang="zh-CN" sz="2000" dirty="0">
                <a:solidFill>
                  <a:srgbClr val="0070C0"/>
                </a:solidFill>
              </a:rPr>
              <a:t>, </a:t>
            </a:r>
            <a:r>
              <a:rPr lang="en-US" altLang="zh-CN" sz="2000" dirty="0">
                <a:solidFill>
                  <a:srgbClr val="FF0000"/>
                </a:solidFill>
              </a:rPr>
              <a:t>CV_32F</a:t>
            </a:r>
            <a:r>
              <a:rPr lang="en-US" altLang="zh-CN" sz="2000" dirty="0" smtClean="0">
                <a:solidFill>
                  <a:srgbClr val="0070C0"/>
                </a:solidFill>
              </a:rPr>
              <a:t>); 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定义</a:t>
            </a:r>
            <a:r>
              <a:rPr lang="en-US" altLang="zh-CN" sz="2000" dirty="0" smtClean="0">
                <a:solidFill>
                  <a:srgbClr val="00B050"/>
                </a:solidFill>
              </a:rPr>
              <a:t>x</a:t>
            </a:r>
            <a:r>
              <a:rPr lang="zh-CN" altLang="en-US" sz="2000" dirty="0" smtClean="0">
                <a:solidFill>
                  <a:srgbClr val="00B050"/>
                </a:solidFill>
              </a:rPr>
              <a:t>方向映射</a:t>
            </a:r>
            <a:endParaRPr lang="en-US" altLang="zh-CN" sz="2000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cv</a:t>
            </a:r>
            <a:r>
              <a:rPr lang="en-US" altLang="zh-CN" sz="2000" dirty="0">
                <a:solidFill>
                  <a:srgbClr val="0070C0"/>
                </a:solidFill>
              </a:rPr>
              <a:t>::Mat </a:t>
            </a:r>
            <a:r>
              <a:rPr lang="en-US" altLang="zh-CN" sz="2000" dirty="0" err="1">
                <a:solidFill>
                  <a:srgbClr val="0070C0"/>
                </a:solidFill>
              </a:rPr>
              <a:t>srcY</a:t>
            </a:r>
            <a:r>
              <a:rPr lang="en-US" altLang="zh-CN" sz="2000" dirty="0">
                <a:solidFill>
                  <a:srgbClr val="0070C0"/>
                </a:solidFill>
              </a:rPr>
              <a:t>(</a:t>
            </a:r>
            <a:r>
              <a:rPr lang="en-US" altLang="zh-CN" sz="2000" dirty="0" err="1">
                <a:solidFill>
                  <a:srgbClr val="FF0000"/>
                </a:solidFill>
              </a:rPr>
              <a:t>image</a:t>
            </a:r>
            <a:r>
              <a:rPr lang="en-US" altLang="zh-CN" sz="2000" dirty="0" err="1">
                <a:solidFill>
                  <a:srgbClr val="0070C0"/>
                </a:solidFill>
              </a:rPr>
              <a:t>.rows</a:t>
            </a:r>
            <a:r>
              <a:rPr lang="en-US" altLang="zh-CN" sz="2000" dirty="0">
                <a:solidFill>
                  <a:srgbClr val="0070C0"/>
                </a:solidFill>
              </a:rPr>
              <a:t>,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image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.cols</a:t>
            </a:r>
            <a:r>
              <a:rPr lang="en-US" altLang="zh-CN" sz="2000" dirty="0">
                <a:solidFill>
                  <a:srgbClr val="0070C0"/>
                </a:solidFill>
              </a:rPr>
              <a:t>, </a:t>
            </a:r>
            <a:r>
              <a:rPr lang="en-US" altLang="zh-CN" sz="2000" dirty="0">
                <a:solidFill>
                  <a:srgbClr val="FF0000"/>
                </a:solidFill>
              </a:rPr>
              <a:t>CV_32F</a:t>
            </a:r>
            <a:r>
              <a:rPr lang="en-US" altLang="zh-CN" sz="2000" dirty="0">
                <a:solidFill>
                  <a:srgbClr val="0070C0"/>
                </a:solidFill>
              </a:rPr>
              <a:t>);</a:t>
            </a:r>
            <a:r>
              <a:rPr lang="en-US" altLang="zh-CN" sz="2000" dirty="0"/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定义</a:t>
            </a:r>
            <a:r>
              <a:rPr lang="en-US" altLang="zh-CN" sz="2000" dirty="0" smtClean="0">
                <a:solidFill>
                  <a:srgbClr val="00B050"/>
                </a:solidFill>
              </a:rPr>
              <a:t>y</a:t>
            </a:r>
            <a:r>
              <a:rPr lang="zh-CN" altLang="en-US" sz="2000" dirty="0" smtClean="0">
                <a:solidFill>
                  <a:srgbClr val="00B050"/>
                </a:solidFill>
              </a:rPr>
              <a:t>方向映射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 smtClean="0">
                <a:solidFill>
                  <a:srgbClr val="00B050"/>
                </a:solidFill>
              </a:rPr>
              <a:t>   </a:t>
            </a:r>
            <a:r>
              <a:rPr lang="zh-CN" altLang="en-US" sz="2400" dirty="0" smtClean="0"/>
              <a:t>这两个</a:t>
            </a:r>
            <a:r>
              <a:rPr lang="zh-CN" altLang="en-US" sz="2400" dirty="0" smtClean="0">
                <a:solidFill>
                  <a:srgbClr val="0000FF"/>
                </a:solidFill>
              </a:rPr>
              <a:t>矩阵的大小与结果图像相同</a:t>
            </a:r>
            <a:r>
              <a:rPr lang="zh-CN" altLang="en-US" sz="2400" dirty="0" smtClean="0"/>
              <a:t>，结果图像中</a:t>
            </a:r>
            <a:r>
              <a:rPr lang="en-US" altLang="zh-CN" sz="2400" dirty="0" smtClean="0">
                <a:solidFill>
                  <a:srgbClr val="0070C0"/>
                </a:solidFill>
              </a:rPr>
              <a:t>(x, </a:t>
            </a:r>
            <a:r>
              <a:rPr lang="en-US" altLang="zh-CN" sz="2400" dirty="0">
                <a:solidFill>
                  <a:srgbClr val="0070C0"/>
                </a:solidFill>
              </a:rPr>
              <a:t>y</a:t>
            </a:r>
            <a:r>
              <a:rPr lang="en-US" altLang="zh-CN" sz="2400" dirty="0" smtClean="0">
                <a:solidFill>
                  <a:srgbClr val="0070C0"/>
                </a:solidFill>
              </a:rPr>
              <a:t>)</a:t>
            </a:r>
            <a:r>
              <a:rPr lang="zh-CN" altLang="en-US" sz="2400" dirty="0" smtClean="0"/>
              <a:t>位置的像素值，可以从原图中以下位置获取：</a:t>
            </a:r>
            <a:endParaRPr lang="en-US" altLang="zh-CN" sz="2400" dirty="0" smtClean="0"/>
          </a:p>
          <a:p>
            <a:pPr marL="109728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>
                <a:solidFill>
                  <a:srgbClr val="0070C0"/>
                </a:solidFill>
              </a:rPr>
              <a:t>(srcX.at&lt;float&gt;(</a:t>
            </a:r>
            <a:r>
              <a:rPr lang="en-US" altLang="zh-CN" sz="2000" dirty="0">
                <a:solidFill>
                  <a:srgbClr val="0070C0"/>
                </a:solidFill>
              </a:rPr>
              <a:t>y</a:t>
            </a:r>
            <a:r>
              <a:rPr lang="en-US" altLang="zh-CN" sz="2000" dirty="0" smtClean="0">
                <a:solidFill>
                  <a:srgbClr val="0070C0"/>
                </a:solidFill>
              </a:rPr>
              <a:t>, </a:t>
            </a:r>
            <a:r>
              <a:rPr lang="en-US" altLang="zh-CN" sz="2000" dirty="0">
                <a:solidFill>
                  <a:srgbClr val="0070C0"/>
                </a:solidFill>
              </a:rPr>
              <a:t>x</a:t>
            </a:r>
            <a:r>
              <a:rPr lang="en-US" altLang="zh-CN" sz="2000" dirty="0" smtClean="0">
                <a:solidFill>
                  <a:srgbClr val="0070C0"/>
                </a:solidFill>
              </a:rPr>
              <a:t>), srcY.at&lt;float&gt;(</a:t>
            </a:r>
            <a:r>
              <a:rPr lang="en-US" altLang="zh-CN" sz="2000" dirty="0">
                <a:solidFill>
                  <a:srgbClr val="0070C0"/>
                </a:solidFill>
              </a:rPr>
              <a:t>y</a:t>
            </a:r>
            <a:r>
              <a:rPr lang="en-US" altLang="zh-CN" sz="2000" dirty="0" smtClean="0">
                <a:solidFill>
                  <a:srgbClr val="0070C0"/>
                </a:solidFill>
              </a:rPr>
              <a:t>, </a:t>
            </a:r>
            <a:r>
              <a:rPr lang="en-US" altLang="zh-CN" sz="2000" dirty="0">
                <a:solidFill>
                  <a:srgbClr val="0070C0"/>
                </a:solidFill>
              </a:rPr>
              <a:t>x</a:t>
            </a:r>
            <a:r>
              <a:rPr lang="en-US" altLang="zh-CN" sz="2000" dirty="0" smtClean="0">
                <a:solidFill>
                  <a:srgbClr val="0070C0"/>
                </a:solidFill>
              </a:rPr>
              <a:t>))</a:t>
            </a:r>
          </a:p>
          <a:p>
            <a:r>
              <a:rPr lang="en-US" altLang="zh-CN" sz="2400" dirty="0" err="1" smtClean="0">
                <a:solidFill>
                  <a:srgbClr val="0070C0"/>
                </a:solidFill>
              </a:rPr>
              <a:t>OpenCV</a:t>
            </a:r>
            <a:r>
              <a:rPr lang="zh-CN" altLang="en-US" sz="2400" dirty="0" smtClean="0"/>
              <a:t>提供了</a:t>
            </a:r>
            <a:r>
              <a:rPr lang="en-US" altLang="zh-CN" sz="2400" dirty="0" smtClean="0">
                <a:solidFill>
                  <a:srgbClr val="FF0000"/>
                </a:solidFill>
              </a:rPr>
              <a:t>remap</a:t>
            </a:r>
            <a:r>
              <a:rPr lang="zh-CN" altLang="en-US" sz="2400" dirty="0" smtClean="0"/>
              <a:t>函数进行</a:t>
            </a:r>
            <a:r>
              <a:rPr lang="zh-CN" altLang="en-US" sz="2400" dirty="0" smtClean="0">
                <a:solidFill>
                  <a:srgbClr val="FF0000"/>
                </a:solidFill>
              </a:rPr>
              <a:t>重映射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109728" indent="0">
              <a:buNone/>
            </a:pPr>
            <a:r>
              <a:rPr lang="en-US" altLang="zh-CN" sz="2400" dirty="0" smtClean="0"/>
              <a:t>	</a:t>
            </a:r>
            <a:r>
              <a:rPr lang="en-US" altLang="zh-CN" sz="2000" dirty="0" smtClean="0">
                <a:solidFill>
                  <a:srgbClr val="0070C0"/>
                </a:solidFill>
              </a:rPr>
              <a:t>cv</a:t>
            </a:r>
            <a:r>
              <a:rPr lang="en-US" altLang="zh-CN" sz="2000" dirty="0">
                <a:solidFill>
                  <a:srgbClr val="0070C0"/>
                </a:solidFill>
              </a:rPr>
              <a:t>::</a:t>
            </a:r>
            <a:r>
              <a:rPr lang="en-US" altLang="zh-CN" sz="2000" dirty="0">
                <a:solidFill>
                  <a:srgbClr val="FF0000"/>
                </a:solidFill>
              </a:rPr>
              <a:t>remap</a:t>
            </a:r>
            <a:r>
              <a:rPr lang="en-US" altLang="zh-CN" sz="2000" dirty="0">
                <a:solidFill>
                  <a:srgbClr val="0070C0"/>
                </a:solidFill>
              </a:rPr>
              <a:t>(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	image,	</a:t>
            </a:r>
            <a:r>
              <a:rPr lang="en-US" altLang="zh-CN" sz="2000" dirty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源图像</a:t>
            </a:r>
          </a:p>
          <a:p>
            <a:pPr marL="109728" indent="0">
              <a:buNone/>
            </a:pPr>
            <a:r>
              <a:rPr lang="zh-CN" altLang="en-US" sz="2000" dirty="0">
                <a:solidFill>
                  <a:srgbClr val="0070C0"/>
                </a:solidFill>
              </a:rPr>
              <a:t>		</a:t>
            </a:r>
            <a:r>
              <a:rPr lang="en-US" altLang="zh-CN" sz="2000" dirty="0">
                <a:solidFill>
                  <a:srgbClr val="0070C0"/>
                </a:solidFill>
              </a:rPr>
              <a:t>result,	</a:t>
            </a:r>
            <a:r>
              <a:rPr lang="en-US" altLang="zh-CN" sz="2000" dirty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结果图像</a:t>
            </a:r>
          </a:p>
          <a:p>
            <a:pPr marL="109728" indent="0">
              <a:buNone/>
            </a:pPr>
            <a:r>
              <a:rPr lang="zh-CN" altLang="en-US" sz="2000" dirty="0">
                <a:solidFill>
                  <a:srgbClr val="0070C0"/>
                </a:solidFill>
              </a:rPr>
              <a:t>		</a:t>
            </a:r>
            <a:r>
              <a:rPr lang="en-US" altLang="zh-CN" sz="2000" dirty="0" err="1">
                <a:solidFill>
                  <a:srgbClr val="0070C0"/>
                </a:solidFill>
              </a:rPr>
              <a:t>srcX</a:t>
            </a:r>
            <a:r>
              <a:rPr lang="en-US" altLang="zh-CN" sz="2000" dirty="0">
                <a:solidFill>
                  <a:srgbClr val="0070C0"/>
                </a:solidFill>
              </a:rPr>
              <a:t>,	</a:t>
            </a:r>
            <a:r>
              <a:rPr lang="en-US" altLang="zh-CN" sz="2000" dirty="0">
                <a:solidFill>
                  <a:srgbClr val="00B050"/>
                </a:solidFill>
              </a:rPr>
              <a:t>// x</a:t>
            </a:r>
            <a:r>
              <a:rPr lang="zh-CN" altLang="en-US" sz="2000" dirty="0">
                <a:solidFill>
                  <a:srgbClr val="00B050"/>
                </a:solidFill>
              </a:rPr>
              <a:t>坐标映射矩阵</a:t>
            </a:r>
          </a:p>
          <a:p>
            <a:pPr marL="109728" indent="0">
              <a:buNone/>
            </a:pPr>
            <a:r>
              <a:rPr lang="zh-CN" altLang="en-US" sz="2000" dirty="0">
                <a:solidFill>
                  <a:srgbClr val="0070C0"/>
                </a:solidFill>
              </a:rPr>
              <a:t>		</a:t>
            </a:r>
            <a:r>
              <a:rPr lang="en-US" altLang="zh-CN" sz="2000" dirty="0" err="1">
                <a:solidFill>
                  <a:srgbClr val="0070C0"/>
                </a:solidFill>
              </a:rPr>
              <a:t>srcY</a:t>
            </a:r>
            <a:r>
              <a:rPr lang="en-US" altLang="zh-CN" sz="2000" dirty="0">
                <a:solidFill>
                  <a:srgbClr val="0070C0"/>
                </a:solidFill>
              </a:rPr>
              <a:t>,   </a:t>
            </a:r>
            <a:r>
              <a:rPr lang="en-US" altLang="zh-CN" sz="2000" dirty="0">
                <a:solidFill>
                  <a:srgbClr val="00B050"/>
                </a:solidFill>
              </a:rPr>
              <a:t>// y</a:t>
            </a:r>
            <a:r>
              <a:rPr lang="zh-CN" altLang="en-US" sz="2000" dirty="0">
                <a:solidFill>
                  <a:srgbClr val="00B050"/>
                </a:solidFill>
              </a:rPr>
              <a:t>坐标映射矩阵</a:t>
            </a:r>
          </a:p>
          <a:p>
            <a:pPr marL="109728" indent="0">
              <a:buNone/>
            </a:pPr>
            <a:r>
              <a:rPr lang="zh-CN" altLang="en-US" sz="2000" dirty="0">
                <a:solidFill>
                  <a:srgbClr val="0070C0"/>
                </a:solidFill>
              </a:rPr>
              <a:t>		</a:t>
            </a:r>
            <a:r>
              <a:rPr lang="en-US" altLang="zh-CN" sz="2000" dirty="0">
                <a:solidFill>
                  <a:srgbClr val="0070C0"/>
                </a:solidFill>
              </a:rPr>
              <a:t>cv::INTER_LINEAR </a:t>
            </a:r>
            <a:r>
              <a:rPr lang="en-US" altLang="zh-CN" sz="2000" dirty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插值方式，线性插值</a:t>
            </a:r>
          </a:p>
          <a:p>
            <a:pPr marL="109728" indent="0">
              <a:buNone/>
            </a:pPr>
            <a:r>
              <a:rPr lang="zh-CN" altLang="en-US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 smtClean="0">
                <a:solidFill>
                  <a:srgbClr val="0070C0"/>
                </a:solidFill>
              </a:rPr>
              <a:t>);</a:t>
            </a:r>
          </a:p>
          <a:p>
            <a:r>
              <a:rPr lang="zh-CN" altLang="en-US" sz="2400" dirty="0" smtClean="0"/>
              <a:t>注意到</a:t>
            </a:r>
            <a:r>
              <a:rPr lang="zh-CN" altLang="en-US" sz="2400" dirty="0" smtClean="0">
                <a:solidFill>
                  <a:srgbClr val="0000FF"/>
                </a:solidFill>
              </a:rPr>
              <a:t>映射矩阵</a:t>
            </a:r>
            <a:r>
              <a:rPr lang="zh-CN" altLang="en-US" sz="2400" dirty="0" smtClean="0"/>
              <a:t>的元素类型是</a:t>
            </a:r>
            <a:r>
              <a:rPr lang="zh-CN" altLang="en-US" sz="2400" dirty="0" smtClean="0">
                <a:solidFill>
                  <a:srgbClr val="0000FF"/>
                </a:solidFill>
              </a:rPr>
              <a:t>浮点数</a:t>
            </a:r>
            <a:r>
              <a:rPr lang="zh-CN" altLang="en-US" sz="2400" dirty="0" smtClean="0"/>
              <a:t>，而原图中</a:t>
            </a:r>
            <a:r>
              <a:rPr lang="zh-CN" altLang="en-US" sz="2400" dirty="0" smtClean="0">
                <a:solidFill>
                  <a:srgbClr val="0000FF"/>
                </a:solidFill>
              </a:rPr>
              <a:t>浮点坐标位置</a:t>
            </a:r>
            <a:r>
              <a:rPr lang="zh-CN" altLang="en-US" sz="2400" dirty="0" smtClean="0"/>
              <a:t>的</a:t>
            </a:r>
            <a:r>
              <a:rPr lang="zh-CN" altLang="en-US" sz="2400" dirty="0" smtClean="0">
                <a:solidFill>
                  <a:srgbClr val="0000FF"/>
                </a:solidFill>
              </a:rPr>
              <a:t>像素值</a:t>
            </a:r>
            <a:r>
              <a:rPr lang="zh-CN" altLang="en-US" sz="2400" dirty="0" smtClean="0"/>
              <a:t>并没有定义，需根据</a:t>
            </a:r>
            <a:r>
              <a:rPr lang="zh-CN" altLang="en-US" sz="2400" dirty="0" smtClean="0">
                <a:solidFill>
                  <a:srgbClr val="0000FF"/>
                </a:solidFill>
              </a:rPr>
              <a:t>整数坐标位置</a:t>
            </a:r>
            <a:r>
              <a:rPr lang="zh-CN" altLang="en-US" sz="2400" dirty="0" smtClean="0"/>
              <a:t>的像素值</a:t>
            </a:r>
            <a:r>
              <a:rPr lang="zh-CN" altLang="en-US" sz="2400" dirty="0" smtClean="0">
                <a:solidFill>
                  <a:srgbClr val="FF0000"/>
                </a:solidFill>
              </a:rPr>
              <a:t>插值</a:t>
            </a:r>
            <a:r>
              <a:rPr lang="zh-CN" altLang="en-US" sz="2400" dirty="0" smtClean="0"/>
              <a:t>得到</a:t>
            </a:r>
            <a:endParaRPr lang="en-US" altLang="zh-CN" sz="2400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97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6480720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sz="3800" dirty="0" smtClean="0">
                <a:solidFill>
                  <a:srgbClr val="FF0000"/>
                </a:solidFill>
              </a:rPr>
              <a:t>波浪效果实现</a:t>
            </a:r>
            <a:r>
              <a:rPr lang="zh-CN" altLang="en-US" sz="3800" dirty="0" smtClean="0"/>
              <a:t>：</a:t>
            </a:r>
            <a:endParaRPr lang="en-US" altLang="zh-CN" sz="3800" dirty="0" smtClean="0"/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void wave(</a:t>
            </a:r>
            <a:r>
              <a:rPr lang="en-US" altLang="zh-CN" dirty="0" err="1">
                <a:solidFill>
                  <a:srgbClr val="0070C0"/>
                </a:solidFill>
              </a:rPr>
              <a:t>const</a:t>
            </a:r>
            <a:r>
              <a:rPr lang="en-US" altLang="zh-CN" dirty="0">
                <a:solidFill>
                  <a:srgbClr val="0070C0"/>
                </a:solidFill>
              </a:rPr>
              <a:t> cv::Mat &amp;image, cv::Mat &amp;result) {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</a:t>
            </a:r>
            <a:r>
              <a:rPr lang="en-US" altLang="zh-CN" dirty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映射矩阵</a:t>
            </a:r>
          </a:p>
          <a:p>
            <a:pPr marL="109728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	</a:t>
            </a:r>
            <a:r>
              <a:rPr lang="en-US" altLang="zh-CN" dirty="0">
                <a:solidFill>
                  <a:srgbClr val="0070C0"/>
                </a:solidFill>
              </a:rPr>
              <a:t>cv::Mat </a:t>
            </a:r>
            <a:r>
              <a:rPr lang="en-US" altLang="zh-CN" dirty="0" err="1">
                <a:solidFill>
                  <a:srgbClr val="0070C0"/>
                </a:solidFill>
              </a:rPr>
              <a:t>srcX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image.rows</a:t>
            </a:r>
            <a:r>
              <a:rPr lang="en-US" altLang="zh-CN" dirty="0">
                <a:solidFill>
                  <a:srgbClr val="0070C0"/>
                </a:solidFill>
              </a:rPr>
              <a:t>, </a:t>
            </a:r>
            <a:r>
              <a:rPr lang="en-US" altLang="zh-CN" dirty="0" err="1">
                <a:solidFill>
                  <a:srgbClr val="0070C0"/>
                </a:solidFill>
              </a:rPr>
              <a:t>image.cols</a:t>
            </a:r>
            <a:r>
              <a:rPr lang="en-US" altLang="zh-CN" dirty="0">
                <a:solidFill>
                  <a:srgbClr val="0070C0"/>
                </a:solidFill>
              </a:rPr>
              <a:t>, CV_32F</a:t>
            </a:r>
            <a:r>
              <a:rPr lang="en-US" altLang="zh-CN" dirty="0" smtClean="0">
                <a:solidFill>
                  <a:srgbClr val="0070C0"/>
                </a:solidFill>
              </a:rPr>
              <a:t>); </a:t>
            </a:r>
            <a:r>
              <a:rPr lang="en-US" altLang="zh-CN" dirty="0" smtClean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定义</a:t>
            </a:r>
            <a:r>
              <a:rPr lang="en-US" altLang="zh-CN" dirty="0">
                <a:solidFill>
                  <a:srgbClr val="00B050"/>
                </a:solidFill>
              </a:rPr>
              <a:t>x</a:t>
            </a:r>
            <a:r>
              <a:rPr lang="zh-CN" altLang="en-US" dirty="0">
                <a:solidFill>
                  <a:srgbClr val="00B050"/>
                </a:solidFill>
              </a:rPr>
              <a:t>坐标的映射</a:t>
            </a:r>
          </a:p>
          <a:p>
            <a:pPr marL="109728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	</a:t>
            </a:r>
            <a:r>
              <a:rPr lang="en-US" altLang="zh-CN" dirty="0">
                <a:solidFill>
                  <a:srgbClr val="0070C0"/>
                </a:solidFill>
              </a:rPr>
              <a:t>cv::Mat </a:t>
            </a:r>
            <a:r>
              <a:rPr lang="en-US" altLang="zh-CN" dirty="0" err="1">
                <a:solidFill>
                  <a:srgbClr val="0070C0"/>
                </a:solidFill>
              </a:rPr>
              <a:t>srcY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image.rows</a:t>
            </a:r>
            <a:r>
              <a:rPr lang="en-US" altLang="zh-CN" dirty="0">
                <a:solidFill>
                  <a:srgbClr val="0070C0"/>
                </a:solidFill>
              </a:rPr>
              <a:t>, </a:t>
            </a:r>
            <a:r>
              <a:rPr lang="en-US" altLang="zh-CN" dirty="0" err="1">
                <a:solidFill>
                  <a:srgbClr val="0070C0"/>
                </a:solidFill>
              </a:rPr>
              <a:t>image.cols</a:t>
            </a:r>
            <a:r>
              <a:rPr lang="en-US" altLang="zh-CN" dirty="0">
                <a:solidFill>
                  <a:srgbClr val="0070C0"/>
                </a:solidFill>
              </a:rPr>
              <a:t>, CV_32F); </a:t>
            </a:r>
            <a:r>
              <a:rPr lang="en-US" altLang="zh-CN" dirty="0" smtClean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定义</a:t>
            </a:r>
            <a:r>
              <a:rPr lang="en-US" altLang="zh-CN" dirty="0">
                <a:solidFill>
                  <a:srgbClr val="00B050"/>
                </a:solidFill>
              </a:rPr>
              <a:t>y</a:t>
            </a:r>
            <a:r>
              <a:rPr lang="zh-CN" altLang="en-US" dirty="0">
                <a:solidFill>
                  <a:srgbClr val="00B050"/>
                </a:solidFill>
              </a:rPr>
              <a:t>坐标的</a:t>
            </a:r>
            <a:r>
              <a:rPr lang="zh-CN" altLang="en-US" dirty="0" smtClean="0">
                <a:solidFill>
                  <a:srgbClr val="00B050"/>
                </a:solidFill>
              </a:rPr>
              <a:t>映射</a:t>
            </a:r>
            <a:endParaRPr lang="zh-CN" altLang="en-US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	</a:t>
            </a:r>
            <a:r>
              <a:rPr lang="en-US" altLang="zh-CN" dirty="0" smtClean="0">
                <a:solidFill>
                  <a:srgbClr val="00B050"/>
                </a:solidFill>
              </a:rPr>
              <a:t>//</a:t>
            </a:r>
            <a:r>
              <a:rPr lang="zh-CN" altLang="en-US" dirty="0" smtClean="0">
                <a:solidFill>
                  <a:srgbClr val="00B050"/>
                </a:solidFill>
              </a:rPr>
              <a:t>设置映射矩阵像素值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</a:t>
            </a:r>
            <a:r>
              <a:rPr lang="en-US" altLang="zh-CN" dirty="0" smtClean="0">
                <a:solidFill>
                  <a:srgbClr val="0070C0"/>
                </a:solidFill>
              </a:rPr>
              <a:t>for (</a:t>
            </a:r>
            <a:r>
              <a:rPr lang="en-US" altLang="zh-CN" dirty="0" err="1" smtClean="0">
                <a:solidFill>
                  <a:srgbClr val="0070C0"/>
                </a:solidFill>
              </a:rPr>
              <a:t>int</a:t>
            </a:r>
            <a:r>
              <a:rPr lang="en-US" altLang="zh-CN" dirty="0" smtClean="0">
                <a:solidFill>
                  <a:srgbClr val="0070C0"/>
                </a:solidFill>
              </a:rPr>
              <a:t> </a:t>
            </a:r>
            <a:r>
              <a:rPr lang="en-US" altLang="zh-CN" dirty="0" err="1" smtClean="0">
                <a:solidFill>
                  <a:srgbClr val="0070C0"/>
                </a:solidFill>
              </a:rPr>
              <a:t>i</a:t>
            </a:r>
            <a:r>
              <a:rPr lang="en-US" altLang="zh-CN" dirty="0" smtClean="0">
                <a:solidFill>
                  <a:srgbClr val="0070C0"/>
                </a:solidFill>
              </a:rPr>
              <a:t> = 0; </a:t>
            </a:r>
            <a:r>
              <a:rPr lang="en-US" altLang="zh-CN" dirty="0" err="1" smtClean="0">
                <a:solidFill>
                  <a:srgbClr val="0070C0"/>
                </a:solidFill>
              </a:rPr>
              <a:t>i</a:t>
            </a:r>
            <a:r>
              <a:rPr lang="en-US" altLang="zh-CN" dirty="0" smtClean="0">
                <a:solidFill>
                  <a:srgbClr val="0070C0"/>
                </a:solidFill>
              </a:rPr>
              <a:t> &lt; </a:t>
            </a:r>
            <a:r>
              <a:rPr lang="en-US" altLang="zh-CN" dirty="0" err="1" smtClean="0">
                <a:solidFill>
                  <a:srgbClr val="0070C0"/>
                </a:solidFill>
              </a:rPr>
              <a:t>image.rows</a:t>
            </a:r>
            <a:r>
              <a:rPr lang="en-US" altLang="zh-CN" dirty="0" smtClean="0">
                <a:solidFill>
                  <a:srgbClr val="0070C0"/>
                </a:solidFill>
              </a:rPr>
              <a:t>; </a:t>
            </a:r>
            <a:r>
              <a:rPr lang="en-US" altLang="zh-CN" dirty="0" err="1" smtClean="0">
                <a:solidFill>
                  <a:srgbClr val="0070C0"/>
                </a:solidFill>
              </a:rPr>
              <a:t>i</a:t>
            </a:r>
            <a:r>
              <a:rPr lang="en-US" altLang="zh-CN" dirty="0" smtClean="0">
                <a:solidFill>
                  <a:srgbClr val="0070C0"/>
                </a:solidFill>
              </a:rPr>
              <a:t>++) {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	for (</a:t>
            </a:r>
            <a:r>
              <a:rPr lang="en-US" altLang="zh-CN" dirty="0" err="1">
                <a:solidFill>
                  <a:srgbClr val="0070C0"/>
                </a:solidFill>
              </a:rPr>
              <a:t>int</a:t>
            </a:r>
            <a:r>
              <a:rPr lang="en-US" altLang="zh-CN" dirty="0">
                <a:solidFill>
                  <a:srgbClr val="0070C0"/>
                </a:solidFill>
              </a:rPr>
              <a:t> j = 0; j &lt; </a:t>
            </a:r>
            <a:r>
              <a:rPr lang="en-US" altLang="zh-CN" dirty="0" err="1">
                <a:solidFill>
                  <a:srgbClr val="0070C0"/>
                </a:solidFill>
              </a:rPr>
              <a:t>image.cols</a:t>
            </a:r>
            <a:r>
              <a:rPr lang="en-US" altLang="zh-CN" dirty="0">
                <a:solidFill>
                  <a:srgbClr val="0070C0"/>
                </a:solidFill>
              </a:rPr>
              <a:t>; </a:t>
            </a:r>
            <a:r>
              <a:rPr lang="en-US" altLang="zh-CN" dirty="0" err="1">
                <a:solidFill>
                  <a:srgbClr val="0070C0"/>
                </a:solidFill>
              </a:rPr>
              <a:t>j++</a:t>
            </a:r>
            <a:r>
              <a:rPr lang="en-US" altLang="zh-CN" dirty="0">
                <a:solidFill>
                  <a:srgbClr val="0070C0"/>
                </a:solidFill>
              </a:rPr>
              <a:t>) {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		</a:t>
            </a:r>
            <a:r>
              <a:rPr lang="en-US" altLang="zh-CN" dirty="0">
                <a:solidFill>
                  <a:srgbClr val="00B050"/>
                </a:solidFill>
              </a:rPr>
              <a:t>//(</a:t>
            </a:r>
            <a:r>
              <a:rPr lang="en-US" altLang="zh-CN" dirty="0" err="1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, j)</a:t>
            </a:r>
            <a:r>
              <a:rPr lang="zh-CN" altLang="en-US" dirty="0">
                <a:solidFill>
                  <a:srgbClr val="00B050"/>
                </a:solidFill>
              </a:rPr>
              <a:t>像素的新位置</a:t>
            </a:r>
          </a:p>
          <a:p>
            <a:pPr marL="109728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			</a:t>
            </a:r>
            <a:r>
              <a:rPr lang="en-US" altLang="zh-CN" dirty="0">
                <a:solidFill>
                  <a:srgbClr val="FF0000"/>
                </a:solidFill>
              </a:rPr>
              <a:t>srcX.at&lt;float&gt;(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, j) = j; </a:t>
            </a:r>
            <a:r>
              <a:rPr lang="en-US" altLang="zh-CN" dirty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保持在同一列</a:t>
            </a:r>
          </a:p>
          <a:p>
            <a:pPr marL="109728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			</a:t>
            </a:r>
            <a:r>
              <a:rPr lang="en-US" altLang="zh-CN" dirty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原来在第</a:t>
            </a:r>
            <a:r>
              <a:rPr lang="en-US" altLang="zh-CN" dirty="0" err="1">
                <a:solidFill>
                  <a:srgbClr val="00B050"/>
                </a:solidFill>
              </a:rPr>
              <a:t>i</a:t>
            </a:r>
            <a:r>
              <a:rPr lang="zh-CN" altLang="en-US" dirty="0">
                <a:solidFill>
                  <a:srgbClr val="00B050"/>
                </a:solidFill>
              </a:rPr>
              <a:t>行的像素，现在根据一个正弦曲线移动</a:t>
            </a:r>
          </a:p>
          <a:p>
            <a:pPr marL="109728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			</a:t>
            </a:r>
            <a:r>
              <a:rPr lang="en-US" altLang="zh-CN" dirty="0">
                <a:solidFill>
                  <a:srgbClr val="FF0000"/>
                </a:solidFill>
              </a:rPr>
              <a:t>srcY.at&lt;float&gt;(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, j) = 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 + 5 * sin(j / 10.0);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	}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</a:t>
            </a:r>
            <a:r>
              <a:rPr lang="en-US" altLang="zh-CN" dirty="0" smtClean="0">
                <a:solidFill>
                  <a:srgbClr val="0070C0"/>
                </a:solidFill>
              </a:rPr>
              <a:t>}</a:t>
            </a:r>
            <a:endParaRPr lang="en-US" altLang="zh-CN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</a:t>
            </a:r>
            <a:r>
              <a:rPr lang="en-US" altLang="zh-CN" dirty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应用映射矩阵</a:t>
            </a:r>
          </a:p>
          <a:p>
            <a:pPr marL="109728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	</a:t>
            </a:r>
            <a:r>
              <a:rPr lang="en-US" altLang="zh-CN" dirty="0">
                <a:solidFill>
                  <a:srgbClr val="0070C0"/>
                </a:solidFill>
              </a:rPr>
              <a:t>cv::</a:t>
            </a:r>
            <a:r>
              <a:rPr lang="en-US" altLang="zh-CN" dirty="0">
                <a:solidFill>
                  <a:srgbClr val="FF0000"/>
                </a:solidFill>
              </a:rPr>
              <a:t>remap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	image,	</a:t>
            </a:r>
            <a:r>
              <a:rPr lang="en-US" altLang="zh-CN" dirty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源图像</a:t>
            </a:r>
          </a:p>
          <a:p>
            <a:pPr marL="109728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		</a:t>
            </a:r>
            <a:r>
              <a:rPr lang="en-US" altLang="zh-CN" dirty="0">
                <a:solidFill>
                  <a:srgbClr val="0070C0"/>
                </a:solidFill>
              </a:rPr>
              <a:t>result,	</a:t>
            </a:r>
            <a:r>
              <a:rPr lang="en-US" altLang="zh-CN" dirty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结果图像</a:t>
            </a:r>
          </a:p>
          <a:p>
            <a:pPr marL="109728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		</a:t>
            </a:r>
            <a:r>
              <a:rPr lang="en-US" altLang="zh-CN" dirty="0" err="1">
                <a:solidFill>
                  <a:srgbClr val="0070C0"/>
                </a:solidFill>
              </a:rPr>
              <a:t>srcX</a:t>
            </a:r>
            <a:r>
              <a:rPr lang="en-US" altLang="zh-CN" dirty="0">
                <a:solidFill>
                  <a:srgbClr val="0070C0"/>
                </a:solidFill>
              </a:rPr>
              <a:t>,	</a:t>
            </a:r>
            <a:r>
              <a:rPr lang="en-US" altLang="zh-CN" dirty="0">
                <a:solidFill>
                  <a:srgbClr val="00B050"/>
                </a:solidFill>
              </a:rPr>
              <a:t>// x</a:t>
            </a:r>
            <a:r>
              <a:rPr lang="zh-CN" altLang="en-US" dirty="0">
                <a:solidFill>
                  <a:srgbClr val="00B050"/>
                </a:solidFill>
              </a:rPr>
              <a:t>坐标映射矩阵</a:t>
            </a:r>
          </a:p>
          <a:p>
            <a:pPr marL="109728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		</a:t>
            </a:r>
            <a:r>
              <a:rPr lang="en-US" altLang="zh-CN" dirty="0" err="1">
                <a:solidFill>
                  <a:srgbClr val="0070C0"/>
                </a:solidFill>
              </a:rPr>
              <a:t>srcY</a:t>
            </a:r>
            <a:r>
              <a:rPr lang="en-US" altLang="zh-CN" dirty="0">
                <a:solidFill>
                  <a:srgbClr val="0070C0"/>
                </a:solidFill>
              </a:rPr>
              <a:t>,   </a:t>
            </a:r>
            <a:r>
              <a:rPr lang="en-US" altLang="zh-CN" dirty="0" smtClean="0">
                <a:solidFill>
                  <a:srgbClr val="0070C0"/>
                </a:solidFill>
              </a:rPr>
              <a:t>   </a:t>
            </a:r>
            <a:r>
              <a:rPr lang="en-US" altLang="zh-CN" dirty="0" smtClean="0">
                <a:solidFill>
                  <a:srgbClr val="00B050"/>
                </a:solidFill>
              </a:rPr>
              <a:t>// </a:t>
            </a:r>
            <a:r>
              <a:rPr lang="en-US" altLang="zh-CN" dirty="0">
                <a:solidFill>
                  <a:srgbClr val="00B050"/>
                </a:solidFill>
              </a:rPr>
              <a:t>y</a:t>
            </a:r>
            <a:r>
              <a:rPr lang="zh-CN" altLang="en-US" dirty="0">
                <a:solidFill>
                  <a:srgbClr val="00B050"/>
                </a:solidFill>
              </a:rPr>
              <a:t>坐标映射矩阵</a:t>
            </a:r>
          </a:p>
          <a:p>
            <a:pPr marL="109728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		</a:t>
            </a:r>
            <a:r>
              <a:rPr lang="en-US" altLang="zh-CN" dirty="0">
                <a:solidFill>
                  <a:srgbClr val="0070C0"/>
                </a:solidFill>
              </a:rPr>
              <a:t>cv::INTER_LINEAR </a:t>
            </a:r>
            <a:r>
              <a:rPr lang="en-US" altLang="zh-CN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插值方式，线性插值</a:t>
            </a:r>
          </a:p>
          <a:p>
            <a:pPr marL="109728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	</a:t>
            </a:r>
            <a:r>
              <a:rPr lang="en-US" altLang="zh-CN" dirty="0">
                <a:solidFill>
                  <a:srgbClr val="0070C0"/>
                </a:solidFill>
              </a:rPr>
              <a:t>);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670799" y="6067146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Just have a try!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589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827992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 smtClean="0"/>
              <a:t>第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章展示的</a:t>
            </a:r>
            <a:r>
              <a:rPr lang="zh-CN" altLang="en-US" sz="2400" dirty="0" smtClean="0">
                <a:solidFill>
                  <a:srgbClr val="0000FF"/>
                </a:solidFill>
              </a:rPr>
              <a:t>图像翻转效果</a:t>
            </a:r>
            <a:r>
              <a:rPr lang="zh-CN" altLang="en-US" sz="2400" dirty="0" smtClean="0"/>
              <a:t>，也可以利用</a:t>
            </a:r>
            <a:r>
              <a:rPr lang="zh-CN" altLang="en-US" sz="2400" dirty="0" smtClean="0">
                <a:solidFill>
                  <a:srgbClr val="0000FF"/>
                </a:solidFill>
              </a:rPr>
              <a:t>重映射</a:t>
            </a:r>
            <a:r>
              <a:rPr lang="zh-CN" altLang="en-US" sz="2400" dirty="0" smtClean="0"/>
              <a:t>实现，</a:t>
            </a:r>
            <a:r>
              <a:rPr lang="zh-CN" altLang="en-US" sz="2400" dirty="0" smtClean="0">
                <a:solidFill>
                  <a:srgbClr val="0000FF"/>
                </a:solidFill>
              </a:rPr>
              <a:t>映射矩阵像素值</a:t>
            </a:r>
            <a:r>
              <a:rPr lang="zh-CN" altLang="en-US" sz="2400" dirty="0" smtClean="0"/>
              <a:t>按如下方式设置即可：</a:t>
            </a:r>
            <a:endParaRPr lang="en-US" altLang="zh-CN" sz="2400" dirty="0" smtClean="0"/>
          </a:p>
          <a:p>
            <a:pPr marL="109728" indent="0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  for(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int</a:t>
            </a:r>
            <a:r>
              <a:rPr lang="en-US" altLang="zh-CN" sz="2000" dirty="0" smtClean="0">
                <a:solidFill>
                  <a:srgbClr val="0070C0"/>
                </a:solidFill>
              </a:rPr>
              <a:t>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</a:t>
            </a:r>
            <a:r>
              <a:rPr lang="en-US" altLang="zh-CN" sz="2000" dirty="0" smtClean="0">
                <a:solidFill>
                  <a:srgbClr val="0070C0"/>
                </a:solidFill>
              </a:rPr>
              <a:t> = 0;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</a:t>
            </a:r>
            <a:r>
              <a:rPr lang="en-US" altLang="zh-CN" sz="2000" dirty="0" smtClean="0">
                <a:solidFill>
                  <a:srgbClr val="0070C0"/>
                </a:solidFill>
              </a:rPr>
              <a:t> &lt;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image.rows</a:t>
            </a:r>
            <a:r>
              <a:rPr lang="en-US" altLang="zh-CN" sz="2000" dirty="0" smtClean="0">
                <a:solidFill>
                  <a:srgbClr val="0070C0"/>
                </a:solidFill>
              </a:rPr>
              <a:t>;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</a:t>
            </a:r>
            <a:r>
              <a:rPr lang="en-US" altLang="zh-CN" sz="2000" dirty="0" smtClean="0">
                <a:solidFill>
                  <a:srgbClr val="0070C0"/>
                </a:solidFill>
              </a:rPr>
              <a:t>++){</a:t>
            </a:r>
          </a:p>
          <a:p>
            <a:pPr marL="109728" indent="0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      for(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int</a:t>
            </a:r>
            <a:r>
              <a:rPr lang="en-US" altLang="zh-CN" sz="2000" dirty="0" smtClean="0">
                <a:solidFill>
                  <a:srgbClr val="0070C0"/>
                </a:solidFill>
              </a:rPr>
              <a:t> j = 0; j &lt;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image.cols</a:t>
            </a:r>
            <a:r>
              <a:rPr lang="en-US" altLang="zh-CN" sz="2000" dirty="0" smtClean="0">
                <a:solidFill>
                  <a:srgbClr val="0070C0"/>
                </a:solidFill>
              </a:rPr>
              <a:t>;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j++</a:t>
            </a:r>
            <a:r>
              <a:rPr lang="en-US" altLang="zh-CN" sz="2000" dirty="0" smtClean="0">
                <a:solidFill>
                  <a:srgbClr val="0070C0"/>
                </a:solidFill>
              </a:rPr>
              <a:t>){</a:t>
            </a:r>
          </a:p>
          <a:p>
            <a:pPr marL="109728" indent="0">
              <a:lnSpc>
                <a:spcPct val="125000"/>
              </a:lnSpc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            // </a:t>
            </a:r>
            <a:r>
              <a:rPr lang="zh-CN" altLang="en-US" sz="2000" dirty="0" smtClean="0">
                <a:solidFill>
                  <a:srgbClr val="0070C0"/>
                </a:solidFill>
              </a:rPr>
              <a:t>水平翻转</a:t>
            </a:r>
            <a:endParaRPr lang="en-US" altLang="zh-CN" sz="2000" dirty="0" smtClean="0">
              <a:solidFill>
                <a:srgbClr val="0070C0"/>
              </a:solidFill>
            </a:endParaRPr>
          </a:p>
          <a:p>
            <a:pPr marL="109728" indent="0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           </a:t>
            </a:r>
            <a:r>
              <a:rPr lang="en-US" altLang="zh-CN" sz="2000" dirty="0" smtClean="0">
                <a:solidFill>
                  <a:srgbClr val="FF0000"/>
                </a:solidFill>
              </a:rPr>
              <a:t>srcX.at&lt;float&gt;(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i</a:t>
            </a:r>
            <a:r>
              <a:rPr lang="en-US" altLang="zh-CN" sz="2000" dirty="0" smtClean="0">
                <a:solidFill>
                  <a:srgbClr val="FF0000"/>
                </a:solidFill>
              </a:rPr>
              <a:t>, j) =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image.cols</a:t>
            </a:r>
            <a:r>
              <a:rPr lang="en-US" altLang="zh-CN" sz="2000" dirty="0" smtClean="0">
                <a:solidFill>
                  <a:srgbClr val="FF0000"/>
                </a:solidFill>
              </a:rPr>
              <a:t> – j – 1;</a:t>
            </a:r>
          </a:p>
          <a:p>
            <a:pPr marL="109728" indent="0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 srcY.at&lt;float&gt;(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i</a:t>
            </a:r>
            <a:r>
              <a:rPr lang="en-US" altLang="zh-CN" sz="2000" dirty="0" smtClean="0">
                <a:solidFill>
                  <a:srgbClr val="FF0000"/>
                </a:solidFill>
              </a:rPr>
              <a:t>, j) =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i</a:t>
            </a:r>
            <a:r>
              <a:rPr lang="en-US" altLang="zh-CN" sz="2000" dirty="0" smtClean="0">
                <a:solidFill>
                  <a:srgbClr val="FF0000"/>
                </a:solidFill>
              </a:rPr>
              <a:t>;</a:t>
            </a:r>
          </a:p>
          <a:p>
            <a:pPr marL="109728" indent="0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      }</a:t>
            </a:r>
          </a:p>
          <a:p>
            <a:pPr marL="109728" indent="0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  }</a:t>
            </a:r>
          </a:p>
          <a:p>
            <a:pPr marL="109728" indent="0">
              <a:buNone/>
            </a:pP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2.8 </a:t>
            </a:r>
            <a:r>
              <a:rPr lang="zh-CN" altLang="en-US" dirty="0"/>
              <a:t>图像重映射</a:t>
            </a:r>
          </a:p>
        </p:txBody>
      </p:sp>
    </p:spTree>
    <p:extLst>
      <p:ext uri="{BB962C8B-B14F-4D97-AF65-F5344CB8AC3E}">
        <p14:creationId xmlns:p14="http://schemas.microsoft.com/office/powerpoint/2010/main" val="382813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en-US" sz="2600" dirty="0" smtClean="0"/>
              <a:t>本章我们将一直使用下面的彩色图像作为输入对象：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pic>
        <p:nvPicPr>
          <p:cNvPr id="1026" name="Picture 2" descr="C:\Users\DELL-PC\Documents\Visual Studio 2015\Projects\OpenCV 2.2\cast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060848"/>
            <a:ext cx="6281142" cy="445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4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利用</a:t>
            </a:r>
            <a:r>
              <a:rPr lang="en-US" altLang="zh-CN" dirty="0" smtClean="0">
                <a:solidFill>
                  <a:srgbClr val="0070C0"/>
                </a:solidFill>
              </a:rPr>
              <a:t>cv::Mat</a:t>
            </a:r>
            <a:r>
              <a:rPr lang="zh-CN" altLang="en-US" dirty="0" smtClean="0"/>
              <a:t>的</a:t>
            </a:r>
            <a:r>
              <a:rPr lang="en-US" altLang="zh-CN" dirty="0" smtClean="0">
                <a:solidFill>
                  <a:srgbClr val="FF0000"/>
                </a:solidFill>
              </a:rPr>
              <a:t>at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row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col</a:t>
            </a:r>
            <a:r>
              <a:rPr lang="en-US" altLang="zh-CN" dirty="0" smtClean="0"/>
              <a:t>)</a:t>
            </a:r>
            <a:r>
              <a:rPr lang="zh-CN" altLang="en-US" dirty="0" smtClean="0"/>
              <a:t>方法可以访问图像像素，由于</a:t>
            </a:r>
            <a:r>
              <a:rPr lang="zh-CN" altLang="en-US" dirty="0" smtClean="0">
                <a:solidFill>
                  <a:srgbClr val="0000FF"/>
                </a:solidFill>
              </a:rPr>
              <a:t>图像元素的类型和通道数</a:t>
            </a:r>
            <a:r>
              <a:rPr lang="zh-CN" altLang="en-US" dirty="0" smtClean="0"/>
              <a:t>有多种情况，</a:t>
            </a:r>
            <a:r>
              <a:rPr lang="en-US" altLang="zh-CN" dirty="0" smtClean="0">
                <a:solidFill>
                  <a:srgbClr val="FF0000"/>
                </a:solidFill>
              </a:rPr>
              <a:t>at</a:t>
            </a:r>
            <a:r>
              <a:rPr lang="zh-CN" altLang="en-US" dirty="0" smtClean="0"/>
              <a:t>方法被实现为一个</a:t>
            </a:r>
            <a:r>
              <a:rPr lang="zh-CN" altLang="en-US" dirty="0" smtClean="0">
                <a:solidFill>
                  <a:srgbClr val="FF0000"/>
                </a:solidFill>
              </a:rPr>
              <a:t>模板方法</a:t>
            </a:r>
            <a:r>
              <a:rPr lang="zh-CN" altLang="en-US" dirty="0" smtClean="0"/>
              <a:t>，</a:t>
            </a:r>
            <a:r>
              <a:rPr lang="zh-CN" altLang="en-US" dirty="0" smtClean="0">
                <a:solidFill>
                  <a:srgbClr val="0000FF"/>
                </a:solidFill>
              </a:rPr>
              <a:t>在调用时须指定图像元素的类型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zh-CN" altLang="en-US" dirty="0" smtClean="0"/>
              <a:t>对于</a:t>
            </a:r>
            <a:r>
              <a:rPr lang="zh-CN" altLang="en-US" dirty="0" smtClean="0">
                <a:solidFill>
                  <a:srgbClr val="FF0000"/>
                </a:solidFill>
              </a:rPr>
              <a:t>灰度图像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109728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en-US" altLang="zh-CN" dirty="0" smtClean="0">
                <a:solidFill>
                  <a:srgbClr val="0070C0"/>
                </a:solidFill>
              </a:rPr>
              <a:t>image.at&lt;</a:t>
            </a:r>
            <a:r>
              <a:rPr lang="en-US" altLang="zh-CN" dirty="0" err="1" smtClean="0">
                <a:solidFill>
                  <a:srgbClr val="0070C0"/>
                </a:solidFill>
              </a:rPr>
              <a:t>uchar</a:t>
            </a:r>
            <a:r>
              <a:rPr lang="en-US" altLang="zh-CN" dirty="0" smtClean="0">
                <a:solidFill>
                  <a:srgbClr val="0070C0"/>
                </a:solidFill>
              </a:rPr>
              <a:t>&gt;(y, x) = 255;</a:t>
            </a:r>
          </a:p>
          <a:p>
            <a:r>
              <a:rPr lang="zh-CN" altLang="en-US" dirty="0" smtClean="0"/>
              <a:t>对于</a:t>
            </a:r>
            <a:r>
              <a:rPr lang="zh-CN" altLang="en-US" dirty="0" smtClean="0">
                <a:solidFill>
                  <a:srgbClr val="FF0000"/>
                </a:solidFill>
              </a:rPr>
              <a:t>彩色图像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109728" indent="0">
              <a:buNone/>
            </a:pPr>
            <a:r>
              <a:rPr lang="en-US" altLang="zh-CN" dirty="0" smtClean="0">
                <a:solidFill>
                  <a:srgbClr val="0070C0"/>
                </a:solidFill>
              </a:rPr>
              <a:t>   image.at&lt;cv::</a:t>
            </a:r>
            <a:r>
              <a:rPr lang="en-US" altLang="zh-CN" dirty="0" smtClean="0">
                <a:solidFill>
                  <a:srgbClr val="FF0000"/>
                </a:solidFill>
              </a:rPr>
              <a:t>Vec3b</a:t>
            </a:r>
            <a:r>
              <a:rPr lang="en-US" altLang="zh-CN" dirty="0" smtClean="0">
                <a:solidFill>
                  <a:srgbClr val="0070C0"/>
                </a:solidFill>
              </a:rPr>
              <a:t>&gt;(y, x)[channel] = value;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  </a:t>
            </a:r>
            <a:r>
              <a:rPr lang="zh-CN" altLang="en-US" dirty="0" smtClean="0"/>
              <a:t>其中</a:t>
            </a:r>
            <a:r>
              <a:rPr lang="en-US" altLang="zh-CN" dirty="0" smtClean="0">
                <a:solidFill>
                  <a:srgbClr val="0070C0"/>
                </a:solidFill>
              </a:rPr>
              <a:t>cv::Vec3b</a:t>
            </a:r>
            <a:r>
              <a:rPr lang="zh-CN" altLang="en-US" dirty="0" smtClean="0"/>
              <a:t>为包含</a:t>
            </a:r>
            <a:r>
              <a:rPr lang="en-US" altLang="zh-CN" dirty="0" smtClean="0">
                <a:solidFill>
                  <a:srgbClr val="0070C0"/>
                </a:solidFill>
              </a:rPr>
              <a:t>3</a:t>
            </a:r>
            <a:r>
              <a:rPr lang="zh-CN" altLang="en-US" dirty="0" smtClean="0"/>
              <a:t>个无符号字符的向量类型，</a:t>
            </a:r>
            <a:r>
              <a:rPr lang="en-US" altLang="zh-CN" dirty="0" smtClean="0">
                <a:solidFill>
                  <a:srgbClr val="0070C0"/>
                </a:solidFill>
              </a:rPr>
              <a:t>channel</a:t>
            </a:r>
            <a:r>
              <a:rPr lang="zh-CN" altLang="en-US" dirty="0" smtClean="0"/>
              <a:t>为通道编号，</a:t>
            </a:r>
            <a:r>
              <a:rPr lang="en-US" altLang="zh-CN" dirty="0" smtClean="0">
                <a:solidFill>
                  <a:srgbClr val="0070C0"/>
                </a:solidFill>
              </a:rPr>
              <a:t>0-2</a:t>
            </a:r>
            <a:r>
              <a:rPr lang="zh-CN" altLang="en-US" dirty="0" smtClean="0"/>
              <a:t>分别对应</a:t>
            </a:r>
            <a:r>
              <a:rPr lang="zh-CN" altLang="en-US" dirty="0" smtClean="0">
                <a:solidFill>
                  <a:srgbClr val="0000FF"/>
                </a:solidFill>
              </a:rPr>
              <a:t>蓝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rgbClr val="00B050"/>
                </a:solidFill>
              </a:rPr>
              <a:t>绿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rgbClr val="FF0000"/>
                </a:solidFill>
              </a:rPr>
              <a:t>红</a:t>
            </a:r>
            <a:r>
              <a:rPr lang="zh-CN" altLang="en-US" dirty="0" smtClean="0"/>
              <a:t>通道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 </a:t>
            </a:r>
            <a:r>
              <a:rPr lang="zh-CN" altLang="en-US" dirty="0" smtClean="0"/>
              <a:t>访问像素值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47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示例</a:t>
            </a:r>
            <a:r>
              <a:rPr lang="zh-CN" altLang="en-US" dirty="0" smtClean="0"/>
              <a:t>：为图像添加</a:t>
            </a:r>
            <a:r>
              <a:rPr lang="zh-CN" altLang="en-US" dirty="0" smtClean="0">
                <a:solidFill>
                  <a:srgbClr val="FF0000"/>
                </a:solidFill>
              </a:rPr>
              <a:t>盐噪声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盐噪声</a:t>
            </a:r>
            <a:r>
              <a:rPr lang="zh-CN" altLang="en-US" dirty="0" smtClean="0"/>
              <a:t>属于</a:t>
            </a:r>
            <a:r>
              <a:rPr lang="zh-CN" altLang="en-US" dirty="0" smtClean="0">
                <a:solidFill>
                  <a:srgbClr val="FF0000"/>
                </a:solidFill>
              </a:rPr>
              <a:t>椒盐噪声</a:t>
            </a:r>
            <a:r>
              <a:rPr lang="zh-CN" altLang="en-US" dirty="0" smtClean="0"/>
              <a:t>中的一种，当通信时出错，部分像素值在传输时丢失，就会产生这种噪声。</a:t>
            </a:r>
            <a:r>
              <a:rPr lang="zh-CN" altLang="en-US" dirty="0" smtClean="0">
                <a:solidFill>
                  <a:srgbClr val="FF0000"/>
                </a:solidFill>
              </a:rPr>
              <a:t>盐噪声</a:t>
            </a:r>
            <a:r>
              <a:rPr lang="zh-CN" altLang="en-US" dirty="0" smtClean="0"/>
              <a:t>为白色，</a:t>
            </a:r>
            <a:r>
              <a:rPr lang="zh-CN" altLang="en-US" dirty="0" smtClean="0">
                <a:solidFill>
                  <a:srgbClr val="FF0000"/>
                </a:solidFill>
              </a:rPr>
              <a:t>椒噪声</a:t>
            </a:r>
            <a:r>
              <a:rPr lang="zh-CN" altLang="en-US" dirty="0" smtClean="0"/>
              <a:t>为黑色。</a:t>
            </a:r>
            <a:endParaRPr lang="en-US" altLang="zh-CN" dirty="0" smtClean="0"/>
          </a:p>
          <a:p>
            <a:r>
              <a:rPr lang="zh-CN" altLang="en-US" dirty="0" smtClean="0"/>
              <a:t>这里我们通过随机选取一些像素，将其设为白色，来添加</a:t>
            </a:r>
            <a:r>
              <a:rPr lang="zh-CN" altLang="en-US" dirty="0" smtClean="0">
                <a:solidFill>
                  <a:srgbClr val="FF0000"/>
                </a:solidFill>
              </a:rPr>
              <a:t>盐噪声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 </a:t>
            </a:r>
            <a:r>
              <a:rPr lang="zh-CN" altLang="en-US" dirty="0" smtClean="0"/>
              <a:t>访问像素值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854261"/>
            <a:ext cx="3672408" cy="2764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57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604867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3400" dirty="0" smtClean="0"/>
              <a:t>用于为图像添加盐噪声的函数：</a:t>
            </a:r>
            <a:endParaRPr lang="en-US" altLang="zh-CN" sz="3400" dirty="0" smtClean="0"/>
          </a:p>
          <a:p>
            <a:pPr marL="109728" indent="0">
              <a:lnSpc>
                <a:spcPct val="120000"/>
              </a:lnSpc>
              <a:buNone/>
            </a:pPr>
            <a:r>
              <a:rPr lang="en-US" altLang="zh-CN" dirty="0" smtClean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为图像</a:t>
            </a:r>
            <a:r>
              <a:rPr lang="en-US" altLang="zh-CN" dirty="0">
                <a:solidFill>
                  <a:srgbClr val="00B050"/>
                </a:solidFill>
              </a:rPr>
              <a:t>image</a:t>
            </a:r>
            <a:r>
              <a:rPr lang="zh-CN" altLang="en-US" dirty="0">
                <a:solidFill>
                  <a:srgbClr val="00B050"/>
                </a:solidFill>
              </a:rPr>
              <a:t>添加盐噪声，</a:t>
            </a:r>
            <a:r>
              <a:rPr lang="en-US" altLang="zh-CN" dirty="0">
                <a:solidFill>
                  <a:srgbClr val="00B050"/>
                </a:solidFill>
              </a:rPr>
              <a:t>n</a:t>
            </a:r>
            <a:r>
              <a:rPr lang="zh-CN" altLang="en-US" dirty="0">
                <a:solidFill>
                  <a:srgbClr val="00B050"/>
                </a:solidFill>
              </a:rPr>
              <a:t>为盐噪声的数量</a:t>
            </a:r>
          </a:p>
          <a:p>
            <a:pPr marL="109728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70C0"/>
                </a:solidFill>
              </a:rPr>
              <a:t>void salt(cv::Mat image, </a:t>
            </a:r>
            <a:r>
              <a:rPr lang="en-US" altLang="zh-CN" dirty="0" err="1">
                <a:solidFill>
                  <a:srgbClr val="0070C0"/>
                </a:solidFill>
              </a:rPr>
              <a:t>int</a:t>
            </a:r>
            <a:r>
              <a:rPr lang="en-US" altLang="zh-CN" dirty="0">
                <a:solidFill>
                  <a:srgbClr val="0070C0"/>
                </a:solidFill>
              </a:rPr>
              <a:t> n</a:t>
            </a:r>
            <a:r>
              <a:rPr lang="en-US" altLang="zh-CN" dirty="0" smtClean="0">
                <a:solidFill>
                  <a:srgbClr val="0070C0"/>
                </a:solidFill>
              </a:rPr>
              <a:t>){</a:t>
            </a:r>
            <a:endParaRPr lang="en-US" altLang="zh-CN" dirty="0">
              <a:solidFill>
                <a:srgbClr val="0070C0"/>
              </a:solidFill>
            </a:endParaRPr>
          </a:p>
          <a:p>
            <a:pPr marL="109728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   </a:t>
            </a:r>
            <a:r>
              <a:rPr lang="en-US" altLang="zh-CN" dirty="0" err="1" smtClean="0">
                <a:solidFill>
                  <a:srgbClr val="0070C0"/>
                </a:solidFill>
              </a:rPr>
              <a:t>int</a:t>
            </a:r>
            <a:r>
              <a:rPr lang="en-US" altLang="zh-CN" dirty="0" smtClean="0">
                <a:solidFill>
                  <a:srgbClr val="0070C0"/>
                </a:solidFill>
              </a:rPr>
              <a:t> </a:t>
            </a:r>
            <a:r>
              <a:rPr lang="en-US" altLang="zh-CN" dirty="0" err="1">
                <a:solidFill>
                  <a:srgbClr val="0070C0"/>
                </a:solidFill>
              </a:rPr>
              <a:t>i</a:t>
            </a:r>
            <a:r>
              <a:rPr lang="en-US" altLang="zh-CN" dirty="0">
                <a:solidFill>
                  <a:srgbClr val="0070C0"/>
                </a:solidFill>
              </a:rPr>
              <a:t>, j; </a:t>
            </a:r>
          </a:p>
          <a:p>
            <a:pPr marL="109728" indent="0">
              <a:lnSpc>
                <a:spcPct val="120000"/>
              </a:lnSpc>
              <a:buNone/>
            </a:pPr>
            <a:r>
              <a:rPr lang="en-US" altLang="zh-CN" dirty="0" smtClean="0">
                <a:solidFill>
                  <a:srgbClr val="0070C0"/>
                </a:solidFill>
              </a:rPr>
              <a:t>    for 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int</a:t>
            </a:r>
            <a:r>
              <a:rPr lang="en-US" altLang="zh-CN" dirty="0">
                <a:solidFill>
                  <a:srgbClr val="0070C0"/>
                </a:solidFill>
              </a:rPr>
              <a:t> k = 0; k &lt; n; k++) {</a:t>
            </a:r>
          </a:p>
          <a:p>
            <a:pPr marL="109728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	</a:t>
            </a:r>
            <a:r>
              <a:rPr lang="en-US" altLang="zh-CN" dirty="0" err="1" smtClean="0">
                <a:solidFill>
                  <a:srgbClr val="0070C0"/>
                </a:solidFill>
              </a:rPr>
              <a:t>i</a:t>
            </a:r>
            <a:r>
              <a:rPr lang="en-US" altLang="zh-CN" dirty="0" smtClean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= </a:t>
            </a:r>
            <a:r>
              <a:rPr lang="en-US" altLang="zh-CN" dirty="0">
                <a:solidFill>
                  <a:srgbClr val="FF0000"/>
                </a:solidFill>
              </a:rPr>
              <a:t>rand</a:t>
            </a:r>
            <a:r>
              <a:rPr lang="en-US" altLang="zh-CN" dirty="0">
                <a:solidFill>
                  <a:srgbClr val="0070C0"/>
                </a:solidFill>
              </a:rPr>
              <a:t>() % </a:t>
            </a:r>
            <a:r>
              <a:rPr lang="en-US" altLang="zh-CN" dirty="0" err="1">
                <a:solidFill>
                  <a:srgbClr val="0070C0"/>
                </a:solidFill>
              </a:rPr>
              <a:t>image.</a:t>
            </a:r>
            <a:r>
              <a:rPr lang="en-US" altLang="zh-CN" dirty="0" err="1">
                <a:solidFill>
                  <a:srgbClr val="FF0000"/>
                </a:solidFill>
              </a:rPr>
              <a:t>cols</a:t>
            </a:r>
            <a:r>
              <a:rPr lang="en-US" altLang="zh-CN" dirty="0" smtClean="0">
                <a:solidFill>
                  <a:srgbClr val="0070C0"/>
                </a:solidFill>
              </a:rPr>
              <a:t>; </a:t>
            </a:r>
            <a:r>
              <a:rPr lang="en-US" altLang="zh-CN" dirty="0" smtClean="0">
                <a:solidFill>
                  <a:srgbClr val="00B050"/>
                </a:solidFill>
              </a:rPr>
              <a:t>  // </a:t>
            </a:r>
            <a:r>
              <a:rPr lang="zh-CN" altLang="en-US" dirty="0" smtClean="0">
                <a:solidFill>
                  <a:srgbClr val="00B050"/>
                </a:solidFill>
              </a:rPr>
              <a:t>随机产生</a:t>
            </a:r>
            <a:r>
              <a:rPr lang="en-US" altLang="zh-CN" dirty="0" smtClean="0">
                <a:solidFill>
                  <a:srgbClr val="00B050"/>
                </a:solidFill>
              </a:rPr>
              <a:t>1</a:t>
            </a:r>
            <a:r>
              <a:rPr lang="zh-CN" altLang="en-US" dirty="0" smtClean="0">
                <a:solidFill>
                  <a:srgbClr val="00B050"/>
                </a:solidFill>
              </a:rPr>
              <a:t>列号</a:t>
            </a:r>
            <a:endParaRPr lang="en-US" altLang="zh-CN" dirty="0">
              <a:solidFill>
                <a:srgbClr val="00B050"/>
              </a:solidFill>
            </a:endParaRPr>
          </a:p>
          <a:p>
            <a:pPr marL="109728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70C0"/>
                </a:solidFill>
              </a:rPr>
              <a:t>	</a:t>
            </a:r>
            <a:r>
              <a:rPr lang="en-US" altLang="zh-CN" dirty="0" smtClean="0">
                <a:solidFill>
                  <a:srgbClr val="0070C0"/>
                </a:solidFill>
              </a:rPr>
              <a:t>j </a:t>
            </a:r>
            <a:r>
              <a:rPr lang="en-US" altLang="zh-CN" dirty="0">
                <a:solidFill>
                  <a:srgbClr val="0070C0"/>
                </a:solidFill>
              </a:rPr>
              <a:t>= </a:t>
            </a:r>
            <a:r>
              <a:rPr lang="en-US" altLang="zh-CN" dirty="0">
                <a:solidFill>
                  <a:srgbClr val="FF0000"/>
                </a:solidFill>
              </a:rPr>
              <a:t>rand</a:t>
            </a:r>
            <a:r>
              <a:rPr lang="en-US" altLang="zh-CN" dirty="0">
                <a:solidFill>
                  <a:srgbClr val="0070C0"/>
                </a:solidFill>
              </a:rPr>
              <a:t>() % </a:t>
            </a:r>
            <a:r>
              <a:rPr lang="en-US" altLang="zh-CN" dirty="0" err="1">
                <a:solidFill>
                  <a:srgbClr val="0070C0"/>
                </a:solidFill>
              </a:rPr>
              <a:t>image.</a:t>
            </a:r>
            <a:r>
              <a:rPr lang="en-US" altLang="zh-CN" dirty="0" err="1">
                <a:solidFill>
                  <a:srgbClr val="FF0000"/>
                </a:solidFill>
              </a:rPr>
              <a:t>rows</a:t>
            </a:r>
            <a:r>
              <a:rPr lang="en-US" altLang="zh-CN" dirty="0" smtClean="0">
                <a:solidFill>
                  <a:srgbClr val="0070C0"/>
                </a:solidFill>
              </a:rPr>
              <a:t>;  </a:t>
            </a:r>
            <a:r>
              <a:rPr lang="en-US" altLang="zh-CN" dirty="0" smtClean="0">
                <a:solidFill>
                  <a:srgbClr val="00B050"/>
                </a:solidFill>
              </a:rPr>
              <a:t>// </a:t>
            </a:r>
            <a:r>
              <a:rPr lang="zh-CN" altLang="en-US" dirty="0" smtClean="0">
                <a:solidFill>
                  <a:srgbClr val="00B050"/>
                </a:solidFill>
              </a:rPr>
              <a:t>随机产生</a:t>
            </a:r>
            <a:r>
              <a:rPr lang="en-US" altLang="zh-CN" dirty="0" smtClean="0">
                <a:solidFill>
                  <a:srgbClr val="00B050"/>
                </a:solidFill>
              </a:rPr>
              <a:t>1</a:t>
            </a:r>
            <a:r>
              <a:rPr lang="zh-CN" altLang="en-US" dirty="0" smtClean="0">
                <a:solidFill>
                  <a:srgbClr val="00B050"/>
                </a:solidFill>
              </a:rPr>
              <a:t>行号</a:t>
            </a:r>
            <a:endParaRPr lang="en-US" altLang="zh-CN" dirty="0">
              <a:solidFill>
                <a:srgbClr val="00B050"/>
              </a:solidFill>
            </a:endParaRPr>
          </a:p>
          <a:p>
            <a:pPr marL="109728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70C0"/>
                </a:solidFill>
              </a:rPr>
              <a:t>	</a:t>
            </a:r>
            <a:r>
              <a:rPr lang="en-US" altLang="zh-CN" dirty="0" smtClean="0">
                <a:solidFill>
                  <a:srgbClr val="0070C0"/>
                </a:solidFill>
              </a:rPr>
              <a:t>if 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image.</a:t>
            </a:r>
            <a:r>
              <a:rPr lang="en-US" altLang="zh-CN" dirty="0" err="1">
                <a:solidFill>
                  <a:srgbClr val="FF0000"/>
                </a:solidFill>
              </a:rPr>
              <a:t>type</a:t>
            </a:r>
            <a:r>
              <a:rPr lang="en-US" altLang="zh-CN" dirty="0">
                <a:solidFill>
                  <a:srgbClr val="0070C0"/>
                </a:solidFill>
              </a:rPr>
              <a:t>() == </a:t>
            </a:r>
            <a:r>
              <a:rPr lang="en-US" altLang="zh-CN" dirty="0">
                <a:solidFill>
                  <a:srgbClr val="FF0000"/>
                </a:solidFill>
              </a:rPr>
              <a:t>CV_8UC1</a:t>
            </a:r>
            <a:r>
              <a:rPr lang="en-US" altLang="zh-CN" dirty="0">
                <a:solidFill>
                  <a:srgbClr val="0070C0"/>
                </a:solidFill>
              </a:rPr>
              <a:t>)  </a:t>
            </a:r>
            <a:r>
              <a:rPr lang="en-US" altLang="zh-CN" dirty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灰度图像</a:t>
            </a:r>
            <a:r>
              <a:rPr lang="en-US" altLang="zh-CN" dirty="0">
                <a:solidFill>
                  <a:srgbClr val="00B050"/>
                </a:solidFill>
              </a:rPr>
              <a:t>(</a:t>
            </a:r>
            <a:r>
              <a:rPr lang="en-US" altLang="zh-CN" dirty="0" smtClean="0">
                <a:solidFill>
                  <a:srgbClr val="00B050"/>
                </a:solidFill>
              </a:rPr>
              <a:t>CV_8UC1=CV_8U)</a:t>
            </a:r>
            <a:endParaRPr lang="en-US" altLang="zh-CN" dirty="0">
              <a:solidFill>
                <a:srgbClr val="00B050"/>
              </a:solidFill>
            </a:endParaRPr>
          </a:p>
          <a:p>
            <a:pPr marL="109728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70C0"/>
                </a:solidFill>
              </a:rPr>
              <a:t>		</a:t>
            </a:r>
            <a:r>
              <a:rPr lang="en-US" altLang="zh-CN" dirty="0" smtClean="0">
                <a:solidFill>
                  <a:srgbClr val="0070C0"/>
                </a:solidFill>
              </a:rPr>
              <a:t>image.</a:t>
            </a:r>
            <a:r>
              <a:rPr lang="en-US" altLang="zh-CN" dirty="0" smtClean="0">
                <a:solidFill>
                  <a:srgbClr val="FF0000"/>
                </a:solidFill>
              </a:rPr>
              <a:t>at</a:t>
            </a:r>
            <a:r>
              <a:rPr lang="en-US" altLang="zh-CN" dirty="0" smtClean="0">
                <a:solidFill>
                  <a:srgbClr val="0070C0"/>
                </a:solidFill>
              </a:rPr>
              <a:t>&lt;</a:t>
            </a:r>
            <a:r>
              <a:rPr lang="en-US" altLang="zh-CN" dirty="0" err="1" smtClean="0">
                <a:solidFill>
                  <a:srgbClr val="FF0000"/>
                </a:solidFill>
              </a:rPr>
              <a:t>uchar</a:t>
            </a:r>
            <a:r>
              <a:rPr lang="en-US" altLang="zh-CN" dirty="0">
                <a:solidFill>
                  <a:srgbClr val="0070C0"/>
                </a:solidFill>
              </a:rPr>
              <a:t>&gt;(</a:t>
            </a:r>
            <a:r>
              <a:rPr lang="en-US" altLang="zh-CN" dirty="0">
                <a:solidFill>
                  <a:srgbClr val="FF0000"/>
                </a:solidFill>
              </a:rPr>
              <a:t>j</a:t>
            </a:r>
            <a:r>
              <a:rPr lang="en-US" altLang="zh-CN" dirty="0">
                <a:solidFill>
                  <a:srgbClr val="0070C0"/>
                </a:solidFill>
              </a:rPr>
              <a:t>, 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0070C0"/>
                </a:solidFill>
              </a:rPr>
              <a:t>) = 255;  </a:t>
            </a:r>
            <a:r>
              <a:rPr lang="en-US" altLang="zh-CN" dirty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将像素值设为白色</a:t>
            </a:r>
          </a:p>
          <a:p>
            <a:pPr marL="109728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	</a:t>
            </a:r>
            <a:r>
              <a:rPr lang="en-US" altLang="zh-CN" dirty="0" smtClean="0">
                <a:solidFill>
                  <a:srgbClr val="0070C0"/>
                </a:solidFill>
              </a:rPr>
              <a:t>else </a:t>
            </a:r>
            <a:r>
              <a:rPr lang="en-US" altLang="zh-CN" dirty="0">
                <a:solidFill>
                  <a:srgbClr val="0070C0"/>
                </a:solidFill>
              </a:rPr>
              <a:t>if (</a:t>
            </a:r>
            <a:r>
              <a:rPr lang="en-US" altLang="zh-CN" dirty="0" err="1">
                <a:solidFill>
                  <a:srgbClr val="0070C0"/>
                </a:solidFill>
              </a:rPr>
              <a:t>image.</a:t>
            </a:r>
            <a:r>
              <a:rPr lang="en-US" altLang="zh-CN" dirty="0" err="1">
                <a:solidFill>
                  <a:srgbClr val="FF0000"/>
                </a:solidFill>
              </a:rPr>
              <a:t>type</a:t>
            </a:r>
            <a:r>
              <a:rPr lang="en-US" altLang="zh-CN" dirty="0">
                <a:solidFill>
                  <a:srgbClr val="0070C0"/>
                </a:solidFill>
              </a:rPr>
              <a:t>() == </a:t>
            </a:r>
            <a:r>
              <a:rPr lang="en-US" altLang="zh-CN" dirty="0">
                <a:solidFill>
                  <a:srgbClr val="FF0000"/>
                </a:solidFill>
              </a:rPr>
              <a:t>CV_8UC3</a:t>
            </a:r>
            <a:r>
              <a:rPr lang="en-US" altLang="zh-CN" dirty="0">
                <a:solidFill>
                  <a:srgbClr val="0070C0"/>
                </a:solidFill>
              </a:rPr>
              <a:t>) { </a:t>
            </a:r>
            <a:r>
              <a:rPr lang="en-US" altLang="zh-CN" dirty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彩色图像</a:t>
            </a:r>
          </a:p>
          <a:p>
            <a:pPr marL="109728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	</a:t>
            </a:r>
            <a:r>
              <a:rPr lang="en-US" altLang="zh-CN" dirty="0" smtClean="0">
                <a:solidFill>
                  <a:srgbClr val="0070C0"/>
                </a:solidFill>
              </a:rPr>
              <a:t>	</a:t>
            </a:r>
            <a:r>
              <a:rPr lang="en-US" altLang="zh-CN" dirty="0" smtClean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将像素值设为白色</a:t>
            </a:r>
          </a:p>
          <a:p>
            <a:pPr marL="109728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		</a:t>
            </a:r>
            <a:r>
              <a:rPr lang="en-US" altLang="zh-CN" dirty="0" smtClean="0">
                <a:solidFill>
                  <a:srgbClr val="0070C0"/>
                </a:solidFill>
              </a:rPr>
              <a:t>image.</a:t>
            </a:r>
            <a:r>
              <a:rPr lang="en-US" altLang="zh-CN" dirty="0" smtClean="0">
                <a:solidFill>
                  <a:srgbClr val="FF0000"/>
                </a:solidFill>
              </a:rPr>
              <a:t>at</a:t>
            </a:r>
            <a:r>
              <a:rPr lang="en-US" altLang="zh-CN" dirty="0" smtClean="0">
                <a:solidFill>
                  <a:srgbClr val="0070C0"/>
                </a:solidFill>
              </a:rPr>
              <a:t>&lt;cv</a:t>
            </a:r>
            <a:r>
              <a:rPr lang="en-US" altLang="zh-CN" dirty="0">
                <a:solidFill>
                  <a:srgbClr val="0070C0"/>
                </a:solidFill>
              </a:rPr>
              <a:t>::</a:t>
            </a:r>
            <a:r>
              <a:rPr lang="en-US" altLang="zh-CN" dirty="0">
                <a:solidFill>
                  <a:srgbClr val="FF0000"/>
                </a:solidFill>
              </a:rPr>
              <a:t>Vec3b</a:t>
            </a:r>
            <a:r>
              <a:rPr lang="en-US" altLang="zh-CN" dirty="0">
                <a:solidFill>
                  <a:srgbClr val="0070C0"/>
                </a:solidFill>
              </a:rPr>
              <a:t>&gt;(</a:t>
            </a:r>
            <a:r>
              <a:rPr lang="en-US" altLang="zh-CN" dirty="0">
                <a:solidFill>
                  <a:srgbClr val="FF0000"/>
                </a:solidFill>
              </a:rPr>
              <a:t>j</a:t>
            </a:r>
            <a:r>
              <a:rPr lang="en-US" altLang="zh-CN" dirty="0">
                <a:solidFill>
                  <a:srgbClr val="0070C0"/>
                </a:solidFill>
              </a:rPr>
              <a:t>, 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0070C0"/>
                </a:solidFill>
              </a:rPr>
              <a:t>)[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altLang="zh-CN" dirty="0">
                <a:solidFill>
                  <a:srgbClr val="0070C0"/>
                </a:solidFill>
              </a:rPr>
              <a:t>] = 255</a:t>
            </a:r>
            <a:r>
              <a:rPr lang="en-US" altLang="zh-CN" dirty="0" smtClean="0">
                <a:solidFill>
                  <a:srgbClr val="0070C0"/>
                </a:solidFill>
              </a:rPr>
              <a:t>;</a:t>
            </a:r>
            <a:r>
              <a:rPr lang="en-US" altLang="zh-CN" dirty="0" smtClean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蓝色通道像素值</a:t>
            </a:r>
          </a:p>
          <a:p>
            <a:pPr marL="109728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		</a:t>
            </a:r>
            <a:r>
              <a:rPr lang="en-US" altLang="zh-CN" dirty="0" smtClean="0">
                <a:solidFill>
                  <a:srgbClr val="0070C0"/>
                </a:solidFill>
              </a:rPr>
              <a:t>image.</a:t>
            </a:r>
            <a:r>
              <a:rPr lang="en-US" altLang="zh-CN" dirty="0" smtClean="0">
                <a:solidFill>
                  <a:srgbClr val="FF0000"/>
                </a:solidFill>
              </a:rPr>
              <a:t>at</a:t>
            </a:r>
            <a:r>
              <a:rPr lang="en-US" altLang="zh-CN" dirty="0" smtClean="0">
                <a:solidFill>
                  <a:srgbClr val="0070C0"/>
                </a:solidFill>
              </a:rPr>
              <a:t>&lt;cv</a:t>
            </a:r>
            <a:r>
              <a:rPr lang="en-US" altLang="zh-CN" dirty="0">
                <a:solidFill>
                  <a:srgbClr val="0070C0"/>
                </a:solidFill>
              </a:rPr>
              <a:t>::</a:t>
            </a:r>
            <a:r>
              <a:rPr lang="en-US" altLang="zh-CN" dirty="0">
                <a:solidFill>
                  <a:srgbClr val="FF0000"/>
                </a:solidFill>
              </a:rPr>
              <a:t>Vec3b</a:t>
            </a:r>
            <a:r>
              <a:rPr lang="en-US" altLang="zh-CN" dirty="0">
                <a:solidFill>
                  <a:srgbClr val="0070C0"/>
                </a:solidFill>
              </a:rPr>
              <a:t>&gt;(</a:t>
            </a:r>
            <a:r>
              <a:rPr lang="en-US" altLang="zh-CN" dirty="0">
                <a:solidFill>
                  <a:srgbClr val="FF0000"/>
                </a:solidFill>
              </a:rPr>
              <a:t>j</a:t>
            </a:r>
            <a:r>
              <a:rPr lang="en-US" altLang="zh-CN" dirty="0">
                <a:solidFill>
                  <a:srgbClr val="0070C0"/>
                </a:solidFill>
              </a:rPr>
              <a:t>, 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0070C0"/>
                </a:solidFill>
              </a:rPr>
              <a:t>)[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en-US" altLang="zh-CN" dirty="0">
                <a:solidFill>
                  <a:srgbClr val="0070C0"/>
                </a:solidFill>
              </a:rPr>
              <a:t>] = 255</a:t>
            </a:r>
            <a:r>
              <a:rPr lang="en-US" altLang="zh-CN" dirty="0" smtClean="0">
                <a:solidFill>
                  <a:srgbClr val="0070C0"/>
                </a:solidFill>
              </a:rPr>
              <a:t>;</a:t>
            </a:r>
            <a:r>
              <a:rPr lang="en-US" altLang="zh-CN" dirty="0" smtClean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绿色通道像素值</a:t>
            </a:r>
          </a:p>
          <a:p>
            <a:pPr marL="109728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		</a:t>
            </a:r>
            <a:r>
              <a:rPr lang="en-US" altLang="zh-CN" dirty="0" smtClean="0">
                <a:solidFill>
                  <a:srgbClr val="0070C0"/>
                </a:solidFill>
              </a:rPr>
              <a:t>image.</a:t>
            </a:r>
            <a:r>
              <a:rPr lang="en-US" altLang="zh-CN" dirty="0" smtClean="0">
                <a:solidFill>
                  <a:srgbClr val="FF0000"/>
                </a:solidFill>
              </a:rPr>
              <a:t>at</a:t>
            </a:r>
            <a:r>
              <a:rPr lang="en-US" altLang="zh-CN" dirty="0" smtClean="0">
                <a:solidFill>
                  <a:srgbClr val="0070C0"/>
                </a:solidFill>
              </a:rPr>
              <a:t>&lt;cv</a:t>
            </a:r>
            <a:r>
              <a:rPr lang="en-US" altLang="zh-CN" dirty="0">
                <a:solidFill>
                  <a:srgbClr val="0070C0"/>
                </a:solidFill>
              </a:rPr>
              <a:t>::</a:t>
            </a:r>
            <a:r>
              <a:rPr lang="en-US" altLang="zh-CN" dirty="0">
                <a:solidFill>
                  <a:srgbClr val="FF0000"/>
                </a:solidFill>
              </a:rPr>
              <a:t>Vec3b</a:t>
            </a:r>
            <a:r>
              <a:rPr lang="en-US" altLang="zh-CN" dirty="0">
                <a:solidFill>
                  <a:srgbClr val="0070C0"/>
                </a:solidFill>
              </a:rPr>
              <a:t>&gt;(</a:t>
            </a:r>
            <a:r>
              <a:rPr lang="en-US" altLang="zh-CN" dirty="0">
                <a:solidFill>
                  <a:srgbClr val="FF0000"/>
                </a:solidFill>
              </a:rPr>
              <a:t>j</a:t>
            </a:r>
            <a:r>
              <a:rPr lang="en-US" altLang="zh-CN" dirty="0">
                <a:solidFill>
                  <a:srgbClr val="0070C0"/>
                </a:solidFill>
              </a:rPr>
              <a:t>, 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0070C0"/>
                </a:solidFill>
              </a:rPr>
              <a:t>)[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en-US" altLang="zh-CN" dirty="0">
                <a:solidFill>
                  <a:srgbClr val="0070C0"/>
                </a:solidFill>
              </a:rPr>
              <a:t>] = 255</a:t>
            </a:r>
            <a:r>
              <a:rPr lang="en-US" altLang="zh-CN" dirty="0" smtClean="0">
                <a:solidFill>
                  <a:srgbClr val="0070C0"/>
                </a:solidFill>
              </a:rPr>
              <a:t>;</a:t>
            </a:r>
            <a:r>
              <a:rPr lang="en-US" altLang="zh-CN" dirty="0" smtClean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红色通道像素值</a:t>
            </a:r>
          </a:p>
          <a:p>
            <a:pPr marL="109728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	</a:t>
            </a:r>
            <a:r>
              <a:rPr lang="en-US" altLang="zh-CN" dirty="0" smtClean="0">
                <a:solidFill>
                  <a:srgbClr val="0070C0"/>
                </a:solidFill>
              </a:rPr>
              <a:t>}</a:t>
            </a:r>
            <a:endParaRPr lang="en-US" altLang="zh-CN" dirty="0">
              <a:solidFill>
                <a:srgbClr val="0070C0"/>
              </a:solidFill>
            </a:endParaRPr>
          </a:p>
          <a:p>
            <a:pPr marL="109728" indent="0">
              <a:lnSpc>
                <a:spcPct val="120000"/>
              </a:lnSpc>
              <a:buNone/>
            </a:pPr>
            <a:r>
              <a:rPr lang="en-US" altLang="zh-CN" dirty="0" smtClean="0">
                <a:solidFill>
                  <a:srgbClr val="0070C0"/>
                </a:solidFill>
              </a:rPr>
              <a:t>    }</a:t>
            </a:r>
            <a:endParaRPr lang="en-US" altLang="zh-CN" dirty="0">
              <a:solidFill>
                <a:srgbClr val="0070C0"/>
              </a:solidFill>
            </a:endParaRPr>
          </a:p>
          <a:p>
            <a:pPr marL="109728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3928" y="5796671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编程测试一下吧</a:t>
            </a:r>
            <a:r>
              <a:rPr lang="en-US" altLang="zh-CN" dirty="0" smtClean="0"/>
              <a:t>!</a:t>
            </a:r>
            <a:r>
              <a:rPr lang="zh-CN" altLang="en-US" dirty="0" smtClean="0"/>
              <a:t>可参考教材</a:t>
            </a:r>
            <a:r>
              <a:rPr lang="en-US" altLang="zh-CN" dirty="0" smtClean="0">
                <a:solidFill>
                  <a:srgbClr val="0070C0"/>
                </a:solidFill>
              </a:rPr>
              <a:t>P22-P23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48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扩展</a:t>
            </a:r>
            <a:r>
              <a:rPr lang="zh-CN" altLang="en-US" dirty="0" smtClean="0"/>
              <a:t>：</a:t>
            </a:r>
            <a:r>
              <a:rPr lang="en-US" altLang="zh-CN" dirty="0" smtClean="0">
                <a:solidFill>
                  <a:srgbClr val="FF0000"/>
                </a:solidFill>
              </a:rPr>
              <a:t>cv::Mat_</a:t>
            </a:r>
            <a:r>
              <a:rPr lang="zh-CN" altLang="en-US" dirty="0" smtClean="0">
                <a:solidFill>
                  <a:srgbClr val="FF0000"/>
                </a:solidFill>
              </a:rPr>
              <a:t>模板类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 smtClean="0"/>
              <a:t>因为每次调用必须在模板参数中指明返回类型，所以使用</a:t>
            </a:r>
            <a:r>
              <a:rPr lang="en-US" altLang="zh-CN" sz="2400" dirty="0" smtClean="0">
                <a:solidFill>
                  <a:srgbClr val="0070C0"/>
                </a:solidFill>
              </a:rPr>
              <a:t>cv::Mat</a:t>
            </a:r>
            <a:r>
              <a:rPr lang="zh-CN" altLang="en-US" sz="2400" dirty="0" smtClean="0"/>
              <a:t>类的</a:t>
            </a:r>
            <a:r>
              <a:rPr lang="en-US" altLang="zh-CN" sz="2400" dirty="0" smtClean="0">
                <a:solidFill>
                  <a:srgbClr val="0070C0"/>
                </a:solidFill>
              </a:rPr>
              <a:t>at</a:t>
            </a:r>
            <a:r>
              <a:rPr lang="zh-CN" altLang="en-US" sz="2400" dirty="0" smtClean="0"/>
              <a:t>方法有时会显得冗长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如果已经知道矩阵的类型，就可以使用</a:t>
            </a:r>
            <a:r>
              <a:rPr lang="en-US" altLang="zh-CN" sz="2400" dirty="0" smtClean="0">
                <a:solidFill>
                  <a:srgbClr val="FF0000"/>
                </a:solidFill>
              </a:rPr>
              <a:t>cv::Mat_</a:t>
            </a:r>
            <a:r>
              <a:rPr lang="zh-CN" altLang="en-US" sz="2400" dirty="0" smtClean="0"/>
              <a:t>类</a:t>
            </a:r>
            <a:r>
              <a:rPr lang="en-US" altLang="zh-CN" sz="2400" dirty="0" smtClean="0"/>
              <a:t>(</a:t>
            </a:r>
            <a:r>
              <a:rPr lang="en-US" altLang="zh-CN" sz="2400" dirty="0" smtClean="0">
                <a:solidFill>
                  <a:srgbClr val="0070C0"/>
                </a:solidFill>
              </a:rPr>
              <a:t>cv::Mat</a:t>
            </a:r>
            <a:r>
              <a:rPr lang="zh-CN" altLang="en-US" sz="2400" dirty="0" smtClean="0"/>
              <a:t>类的</a:t>
            </a:r>
            <a:r>
              <a:rPr lang="zh-CN" altLang="en-US" sz="2400" dirty="0" smtClean="0">
                <a:solidFill>
                  <a:srgbClr val="FF0000"/>
                </a:solidFill>
              </a:rPr>
              <a:t>模板子类</a:t>
            </a:r>
            <a:r>
              <a:rPr lang="en-US" altLang="zh-CN" sz="2400" dirty="0" smtClean="0"/>
              <a:t>)</a:t>
            </a:r>
          </a:p>
          <a:p>
            <a:pPr lvl="1"/>
            <a:r>
              <a:rPr lang="en-US" altLang="zh-CN" sz="2400" dirty="0" smtClean="0">
                <a:solidFill>
                  <a:srgbClr val="FF0000"/>
                </a:solidFill>
              </a:rPr>
              <a:t>cv::Mat_</a:t>
            </a:r>
            <a:r>
              <a:rPr lang="zh-CN" altLang="en-US" sz="2400" dirty="0" smtClean="0"/>
              <a:t>类定义了一些新的方法，但没有定义新的数据属性，因此这两个类的指针或引用可以直接相互转换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在新方法中有一个</a:t>
            </a:r>
            <a:r>
              <a:rPr lang="en-US" altLang="zh-CN" sz="2400" dirty="0" smtClean="0"/>
              <a:t>operator</a:t>
            </a:r>
            <a:r>
              <a:rPr lang="en-US" altLang="zh-CN" sz="2400" dirty="0" smtClean="0">
                <a:solidFill>
                  <a:srgbClr val="FF0000"/>
                </a:solidFill>
              </a:rPr>
              <a:t>()</a:t>
            </a:r>
            <a:r>
              <a:rPr lang="zh-CN" altLang="en-US" sz="2400" dirty="0" smtClean="0"/>
              <a:t>，可用它直接访问矩阵的元素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 </a:t>
            </a:r>
            <a:r>
              <a:rPr lang="zh-CN" altLang="en-US" dirty="0" smtClean="0"/>
              <a:t>访问像素值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25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9214</TotalTime>
  <Words>4718</Words>
  <Application>Microsoft Office PowerPoint</Application>
  <PresentationFormat>On-screen Show (4:3)</PresentationFormat>
  <Paragraphs>511</Paragraphs>
  <Slides>47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黑体</vt:lpstr>
      <vt:lpstr>宋体</vt:lpstr>
      <vt:lpstr>Calibri</vt:lpstr>
      <vt:lpstr>Lucida Sans Unicode</vt:lpstr>
      <vt:lpstr>Verdana</vt:lpstr>
      <vt:lpstr>Wingdings 2</vt:lpstr>
      <vt:lpstr>Wingdings 3</vt:lpstr>
      <vt:lpstr>聚合</vt:lpstr>
      <vt:lpstr>公式</vt:lpstr>
      <vt:lpstr>计算机视觉 第2章 操作像素</vt:lpstr>
      <vt:lpstr>第2章 操作像素</vt:lpstr>
      <vt:lpstr>2.1 简介</vt:lpstr>
      <vt:lpstr>2.1 简介</vt:lpstr>
      <vt:lpstr>2.1 简介</vt:lpstr>
      <vt:lpstr>2.2 访问像素值</vt:lpstr>
      <vt:lpstr>2.2 访问像素值</vt:lpstr>
      <vt:lpstr>PowerPoint Presentation</vt:lpstr>
      <vt:lpstr>2.2 访问像素值</vt:lpstr>
      <vt:lpstr>PowerPoint Presentation</vt:lpstr>
      <vt:lpstr>2.3 用指针扫描图像</vt:lpstr>
      <vt:lpstr>2.3 用指针扫描图像</vt:lpstr>
      <vt:lpstr>2.3 用指针扫描图像</vt:lpstr>
      <vt:lpstr>2.3 用指针扫描图像</vt:lpstr>
      <vt:lpstr>PowerPoint Presentation</vt:lpstr>
      <vt:lpstr>2.3 用指针扫描图像</vt:lpstr>
      <vt:lpstr>2.3 用指针扫描图像</vt:lpstr>
      <vt:lpstr>2.3 用指针扫描图像</vt:lpstr>
      <vt:lpstr>PowerPoint Presentation</vt:lpstr>
      <vt:lpstr>PowerPoint Presentation</vt:lpstr>
      <vt:lpstr>PowerPoint Presentation</vt:lpstr>
      <vt:lpstr>2.4 用迭代器扫描图像</vt:lpstr>
      <vt:lpstr>PowerPoint Presentation</vt:lpstr>
      <vt:lpstr>2.4 用迭代器扫描图像</vt:lpstr>
      <vt:lpstr>2.5 编写高效的图像扫描循环</vt:lpstr>
      <vt:lpstr>2.5 编写高效的图像扫描循环</vt:lpstr>
      <vt:lpstr>2.5 编写高效的图像扫描循环</vt:lpstr>
      <vt:lpstr>2.5 编写高效的图像扫描循环</vt:lpstr>
      <vt:lpstr>2.6 扫描图像并访问相邻像素</vt:lpstr>
      <vt:lpstr>2.6 扫描图像并访问相邻像素</vt:lpstr>
      <vt:lpstr>PowerPoint Presentation</vt:lpstr>
      <vt:lpstr>PowerPoint Presentation</vt:lpstr>
      <vt:lpstr>2.6 扫描图像并访问相邻像素</vt:lpstr>
      <vt:lpstr>2.6 扫描图像并访问相邻像素</vt:lpstr>
      <vt:lpstr>PowerPoint Presentation</vt:lpstr>
      <vt:lpstr>2.7 实现简单的图像运算</vt:lpstr>
      <vt:lpstr>2.7 实现简单的图像运算</vt:lpstr>
      <vt:lpstr>2.7 实现简单的图像运算</vt:lpstr>
      <vt:lpstr>2.7 实现简单的图像运算</vt:lpstr>
      <vt:lpstr>2.7 实现简单的图像运算</vt:lpstr>
      <vt:lpstr>2.7 实现简单的图像运算</vt:lpstr>
      <vt:lpstr>2.7 实现简单的图像运算</vt:lpstr>
      <vt:lpstr>2.8 图像重映射</vt:lpstr>
      <vt:lpstr>2.8 图像重映射</vt:lpstr>
      <vt:lpstr>PowerPoint Presentation</vt:lpstr>
      <vt:lpstr>PowerPoint Presentation</vt:lpstr>
      <vt:lpstr>2.8 图像重映射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计算机视觉 第1章 图像编程入门</dc:title>
  <dc:creator>Kun Zou</dc:creator>
  <cp:lastModifiedBy>董 帅</cp:lastModifiedBy>
  <cp:revision>289</cp:revision>
  <dcterms:created xsi:type="dcterms:W3CDTF">2016-07-13T11:30:32Z</dcterms:created>
  <dcterms:modified xsi:type="dcterms:W3CDTF">2018-08-31T02:49:42Z</dcterms:modified>
</cp:coreProperties>
</file>